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mf" ContentType="image/x-wmf"/>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handoutMasterIdLst>
    <p:handoutMasterId r:id="rId98"/>
  </p:handoutMasterIdLst>
  <p:sldIdLst>
    <p:sldId id="331" r:id="rId3"/>
    <p:sldId id="332" r:id="rId5"/>
    <p:sldId id="333" r:id="rId6"/>
    <p:sldId id="334" r:id="rId7"/>
    <p:sldId id="335" r:id="rId8"/>
    <p:sldId id="336" r:id="rId9"/>
    <p:sldId id="401" r:id="rId10"/>
    <p:sldId id="402" r:id="rId11"/>
    <p:sldId id="337" r:id="rId12"/>
    <p:sldId id="338" r:id="rId13"/>
    <p:sldId id="339" r:id="rId14"/>
    <p:sldId id="421" r:id="rId15"/>
    <p:sldId id="427" r:id="rId16"/>
    <p:sldId id="340" r:id="rId17"/>
    <p:sldId id="418" r:id="rId18"/>
    <p:sldId id="420" r:id="rId19"/>
    <p:sldId id="419" r:id="rId20"/>
    <p:sldId id="341" r:id="rId21"/>
    <p:sldId id="425" r:id="rId22"/>
    <p:sldId id="428" r:id="rId23"/>
    <p:sldId id="342" r:id="rId24"/>
    <p:sldId id="403" r:id="rId25"/>
    <p:sldId id="343" r:id="rId26"/>
    <p:sldId id="426" r:id="rId27"/>
    <p:sldId id="344" r:id="rId28"/>
    <p:sldId id="347" r:id="rId29"/>
    <p:sldId id="429" r:id="rId30"/>
    <p:sldId id="350" r:id="rId31"/>
    <p:sldId id="351" r:id="rId32"/>
    <p:sldId id="432" r:id="rId33"/>
    <p:sldId id="433" r:id="rId34"/>
    <p:sldId id="434" r:id="rId35"/>
    <p:sldId id="435" r:id="rId36"/>
    <p:sldId id="430" r:id="rId37"/>
    <p:sldId id="431" r:id="rId38"/>
    <p:sldId id="352" r:id="rId39"/>
    <p:sldId id="353" r:id="rId40"/>
    <p:sldId id="348" r:id="rId41"/>
    <p:sldId id="349" r:id="rId42"/>
    <p:sldId id="399" r:id="rId43"/>
    <p:sldId id="422" r:id="rId44"/>
    <p:sldId id="424" r:id="rId45"/>
    <p:sldId id="354" r:id="rId46"/>
    <p:sldId id="400" r:id="rId47"/>
    <p:sldId id="356" r:id="rId48"/>
    <p:sldId id="404" r:id="rId49"/>
    <p:sldId id="358" r:id="rId50"/>
    <p:sldId id="359" r:id="rId51"/>
    <p:sldId id="360" r:id="rId52"/>
    <p:sldId id="361" r:id="rId53"/>
    <p:sldId id="362" r:id="rId54"/>
    <p:sldId id="405" r:id="rId55"/>
    <p:sldId id="365" r:id="rId56"/>
    <p:sldId id="411" r:id="rId57"/>
    <p:sldId id="412" r:id="rId58"/>
    <p:sldId id="413" r:id="rId59"/>
    <p:sldId id="364" r:id="rId60"/>
    <p:sldId id="414" r:id="rId61"/>
    <p:sldId id="363" r:id="rId62"/>
    <p:sldId id="367" r:id="rId63"/>
    <p:sldId id="407" r:id="rId64"/>
    <p:sldId id="408" r:id="rId65"/>
    <p:sldId id="368" r:id="rId66"/>
    <p:sldId id="369" r:id="rId67"/>
    <p:sldId id="371" r:id="rId68"/>
    <p:sldId id="415" r:id="rId69"/>
    <p:sldId id="416" r:id="rId70"/>
    <p:sldId id="374" r:id="rId71"/>
    <p:sldId id="375" r:id="rId72"/>
    <p:sldId id="376" r:id="rId73"/>
    <p:sldId id="377" r:id="rId74"/>
    <p:sldId id="378" r:id="rId75"/>
    <p:sldId id="379" r:id="rId76"/>
    <p:sldId id="410" r:id="rId77"/>
    <p:sldId id="380" r:id="rId78"/>
    <p:sldId id="381" r:id="rId79"/>
    <p:sldId id="382" r:id="rId80"/>
    <p:sldId id="409" r:id="rId81"/>
    <p:sldId id="383" r:id="rId82"/>
    <p:sldId id="384" r:id="rId83"/>
    <p:sldId id="398" r:id="rId84"/>
    <p:sldId id="385" r:id="rId85"/>
    <p:sldId id="386" r:id="rId86"/>
    <p:sldId id="387" r:id="rId87"/>
    <p:sldId id="388" r:id="rId88"/>
    <p:sldId id="389" r:id="rId89"/>
    <p:sldId id="390" r:id="rId90"/>
    <p:sldId id="391" r:id="rId91"/>
    <p:sldId id="392" r:id="rId92"/>
    <p:sldId id="393" r:id="rId93"/>
    <p:sldId id="394" r:id="rId94"/>
    <p:sldId id="395" r:id="rId95"/>
    <p:sldId id="396" r:id="rId96"/>
    <p:sldId id="417" r:id="rId97"/>
  </p:sldIdLst>
  <p:sldSz cx="9144000" cy="6858000" type="screen4x3"/>
  <p:notesSz cx="7086600" cy="9372600"/>
  <p:embeddedFontLst/>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CECFF"/>
    <a:srgbClr val="66CCFF"/>
    <a:srgbClr val="CCFFFF"/>
    <a:srgbClr val="F8F8F8"/>
    <a:srgbClr val="EAEAEA"/>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85" autoAdjust="0"/>
    <p:restoredTop sz="94635"/>
  </p:normalViewPr>
  <p:slideViewPr>
    <p:cSldViewPr snapToGrid="0">
      <p:cViewPr varScale="1">
        <p:scale>
          <a:sx n="85" d="100"/>
          <a:sy n="85" d="100"/>
        </p:scale>
        <p:origin x="1464" y="84"/>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presProps" Target="presProps.xml"/><Relationship Id="rId98" Type="http://schemas.openxmlformats.org/officeDocument/2006/relationships/handoutMaster" Target="handoutMasters/handoutMaster1.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1" Type="http://schemas.openxmlformats.org/officeDocument/2006/relationships/tableStyles" Target="tableStyles.xml"/><Relationship Id="rId100" Type="http://schemas.openxmlformats.org/officeDocument/2006/relationships/viewProps" Target="viewProps.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bwMode="auto">
          <a:xfrm>
            <a:off x="0" y="0"/>
            <a:ext cx="3106738" cy="446088"/>
          </a:xfrm>
          <a:prstGeom prst="rect">
            <a:avLst/>
          </a:prstGeom>
          <a:noFill/>
          <a:ln w="9525">
            <a:noFill/>
            <a:miter lim="800000"/>
          </a:ln>
        </p:spPr>
        <p:txBody>
          <a:bodyPr vert="horz" wrap="none" lIns="89090" tIns="44546" rIns="89090" bIns="44546" numCol="1" anchor="ctr" anchorCtr="0" compatLnSpc="1"/>
          <a:lstStyle>
            <a:lvl1pPr defTabSz="890905">
              <a:defRPr sz="1100">
                <a:latin typeface="Helvetica" charset="0"/>
              </a:defRPr>
            </a:lvl1pPr>
          </a:lstStyle>
          <a:p>
            <a:endParaRPr lang="en-US" altLang="en-US"/>
          </a:p>
        </p:txBody>
      </p:sp>
      <p:sp>
        <p:nvSpPr>
          <p:cNvPr id="46083" name="Rectangle 3"/>
          <p:cNvSpPr>
            <a:spLocks noGrp="1" noChangeArrowheads="1"/>
          </p:cNvSpPr>
          <p:nvPr>
            <p:ph type="dt" sz="quarter" idx="1"/>
          </p:nvPr>
        </p:nvSpPr>
        <p:spPr bwMode="auto">
          <a:xfrm>
            <a:off x="3994150" y="0"/>
            <a:ext cx="3105150" cy="446088"/>
          </a:xfrm>
          <a:prstGeom prst="rect">
            <a:avLst/>
          </a:prstGeom>
          <a:noFill/>
          <a:ln w="9525">
            <a:noFill/>
            <a:miter lim="800000"/>
          </a:ln>
        </p:spPr>
        <p:txBody>
          <a:bodyPr vert="horz" wrap="none" lIns="89090" tIns="44546" rIns="89090" bIns="44546" numCol="1" anchor="ctr" anchorCtr="0" compatLnSpc="1"/>
          <a:lstStyle>
            <a:lvl1pPr algn="r" defTabSz="890905">
              <a:defRPr sz="1100">
                <a:latin typeface="Helvetica" charset="0"/>
              </a:defRPr>
            </a:lvl1pPr>
          </a:lstStyle>
          <a:p>
            <a:endParaRPr lang="en-US" altLang="en-US"/>
          </a:p>
        </p:txBody>
      </p:sp>
      <p:sp>
        <p:nvSpPr>
          <p:cNvPr id="46084" name="Rectangle 4"/>
          <p:cNvSpPr>
            <a:spLocks noGrp="1" noChangeArrowheads="1"/>
          </p:cNvSpPr>
          <p:nvPr>
            <p:ph type="ftr" sz="quarter" idx="2"/>
          </p:nvPr>
        </p:nvSpPr>
        <p:spPr bwMode="auto">
          <a:xfrm>
            <a:off x="0" y="8939213"/>
            <a:ext cx="3106738" cy="446087"/>
          </a:xfrm>
          <a:prstGeom prst="rect">
            <a:avLst/>
          </a:prstGeom>
          <a:noFill/>
          <a:ln w="9525">
            <a:noFill/>
            <a:miter lim="800000"/>
          </a:ln>
        </p:spPr>
        <p:txBody>
          <a:bodyPr vert="horz" wrap="none" lIns="89090" tIns="44546" rIns="89090" bIns="44546" numCol="1" anchor="b" anchorCtr="0" compatLnSpc="1"/>
          <a:lstStyle>
            <a:lvl1pPr defTabSz="890905">
              <a:defRPr sz="1100">
                <a:latin typeface="Helvetica" charset="0"/>
              </a:defRPr>
            </a:lvl1pPr>
          </a:lstStyle>
          <a:p>
            <a:endParaRPr lang="en-US" altLang="en-US"/>
          </a:p>
        </p:txBody>
      </p:sp>
      <p:sp>
        <p:nvSpPr>
          <p:cNvPr id="46085" name="Rectangle 5"/>
          <p:cNvSpPr>
            <a:spLocks noGrp="1" noChangeArrowheads="1"/>
          </p:cNvSpPr>
          <p:nvPr>
            <p:ph type="sldNum" sz="quarter" idx="3"/>
          </p:nvPr>
        </p:nvSpPr>
        <p:spPr bwMode="auto">
          <a:xfrm>
            <a:off x="3994150" y="8939213"/>
            <a:ext cx="3105150" cy="446087"/>
          </a:xfrm>
          <a:prstGeom prst="rect">
            <a:avLst/>
          </a:prstGeom>
          <a:noFill/>
          <a:ln w="9525">
            <a:noFill/>
            <a:miter lim="800000"/>
          </a:ln>
        </p:spPr>
        <p:txBody>
          <a:bodyPr vert="horz" wrap="none" lIns="89090" tIns="44546" rIns="89090" bIns="44546" numCol="1" anchor="b" anchorCtr="0" compatLnSpc="1"/>
          <a:lstStyle>
            <a:lvl1pPr algn="r" defTabSz="890905">
              <a:defRPr sz="1100">
                <a:latin typeface="Helvetica" charset="0"/>
                <a:ea typeface="MS PGothic" panose="020B0600070205080204" pitchFamily="34" charset="-128"/>
              </a:defRPr>
            </a:lvl1pPr>
          </a:lstStyle>
          <a:p>
            <a:pPr>
              <a:defRPr/>
            </a:pPr>
            <a:fld id="{E0F0762C-192C-43F0-9235-1ED3B30BABF7}" type="slidenum">
              <a:rPr lang="en-US" altLang="x-none"/>
            </a:fld>
            <a:endParaRPr lang="en-US" altLang="x-none"/>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070225" cy="466725"/>
          </a:xfrm>
          <a:prstGeom prst="rect">
            <a:avLst/>
          </a:prstGeom>
          <a:noFill/>
          <a:ln w="9525">
            <a:noFill/>
            <a:miter lim="800000"/>
          </a:ln>
        </p:spPr>
        <p:txBody>
          <a:bodyPr vert="horz" wrap="none" lIns="94035" tIns="47017" rIns="94035" bIns="47017" numCol="1" anchor="ctr" anchorCtr="0" compatLnSpc="1"/>
          <a:lstStyle>
            <a:lvl1pPr defTabSz="939800">
              <a:defRPr sz="1200">
                <a:latin typeface="Times New Roman" panose="02020603050405020304" pitchFamily="18" charset="0"/>
              </a:defRPr>
            </a:lvl1pPr>
          </a:lstStyle>
          <a:p>
            <a:endParaRPr lang="en-US" altLang="en-US"/>
          </a:p>
        </p:txBody>
      </p:sp>
      <p:sp>
        <p:nvSpPr>
          <p:cNvPr id="6147" name="Rectangle 3"/>
          <p:cNvSpPr>
            <a:spLocks noGrp="1" noChangeArrowheads="1"/>
          </p:cNvSpPr>
          <p:nvPr>
            <p:ph type="dt" idx="1"/>
          </p:nvPr>
        </p:nvSpPr>
        <p:spPr bwMode="auto">
          <a:xfrm>
            <a:off x="4016375" y="0"/>
            <a:ext cx="3070225" cy="466725"/>
          </a:xfrm>
          <a:prstGeom prst="rect">
            <a:avLst/>
          </a:prstGeom>
          <a:noFill/>
          <a:ln w="9525">
            <a:noFill/>
            <a:miter lim="800000"/>
          </a:ln>
        </p:spPr>
        <p:txBody>
          <a:bodyPr vert="horz" wrap="none" lIns="94035" tIns="47017" rIns="94035" bIns="47017" numCol="1" anchor="ctr" anchorCtr="0" compatLnSpc="1"/>
          <a:lstStyle>
            <a:lvl1pPr algn="r" defTabSz="939800">
              <a:defRPr sz="1200">
                <a:latin typeface="Times New Roman" panose="02020603050405020304" pitchFamily="18" charset="0"/>
              </a:defRPr>
            </a:lvl1pPr>
          </a:lstStyle>
          <a:p>
            <a:endParaRPr lang="en-US" altLang="en-US"/>
          </a:p>
        </p:txBody>
      </p:sp>
      <p:sp>
        <p:nvSpPr>
          <p:cNvPr id="3076" name="Rectangle 4"/>
          <p:cNvSpPr>
            <a:spLocks noGrp="1" noRot="1" noChangeAspect="1" noChangeArrowheads="1" noTextEdit="1"/>
          </p:cNvSpPr>
          <p:nvPr>
            <p:ph type="sldImg" idx="2"/>
          </p:nvPr>
        </p:nvSpPr>
        <p:spPr bwMode="auto">
          <a:xfrm>
            <a:off x="1200150" y="704850"/>
            <a:ext cx="4687888" cy="3514725"/>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6149" name="Rectangle 5"/>
          <p:cNvSpPr>
            <a:spLocks noGrp="1" noChangeArrowheads="1"/>
          </p:cNvSpPr>
          <p:nvPr>
            <p:ph type="body" sz="quarter" idx="3"/>
          </p:nvPr>
        </p:nvSpPr>
        <p:spPr bwMode="auto">
          <a:xfrm>
            <a:off x="944563" y="4452938"/>
            <a:ext cx="5197475" cy="4214812"/>
          </a:xfrm>
          <a:prstGeom prst="rect">
            <a:avLst/>
          </a:prstGeom>
          <a:noFill/>
          <a:ln w="9525">
            <a:noFill/>
            <a:miter lim="800000"/>
          </a:ln>
        </p:spPr>
        <p:txBody>
          <a:bodyPr vert="horz" wrap="none" lIns="94035" tIns="47017" rIns="94035" bIns="47017" numCol="1" anchor="ctr" anchorCtr="0" compatLnSpc="1"/>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6150" name="Rectangle 6"/>
          <p:cNvSpPr>
            <a:spLocks noGrp="1" noChangeArrowheads="1"/>
          </p:cNvSpPr>
          <p:nvPr>
            <p:ph type="ftr" sz="quarter" idx="4"/>
          </p:nvPr>
        </p:nvSpPr>
        <p:spPr bwMode="auto">
          <a:xfrm>
            <a:off x="0" y="8905875"/>
            <a:ext cx="3070225" cy="466725"/>
          </a:xfrm>
          <a:prstGeom prst="rect">
            <a:avLst/>
          </a:prstGeom>
          <a:noFill/>
          <a:ln w="9525">
            <a:noFill/>
            <a:miter lim="800000"/>
          </a:ln>
        </p:spPr>
        <p:txBody>
          <a:bodyPr vert="horz" wrap="none" lIns="94035" tIns="47017" rIns="94035" bIns="47017" numCol="1" anchor="b" anchorCtr="0" compatLnSpc="1"/>
          <a:lstStyle>
            <a:lvl1pPr defTabSz="939800">
              <a:defRPr sz="1200">
                <a:latin typeface="Times New Roman" panose="02020603050405020304" pitchFamily="18" charset="0"/>
              </a:defRPr>
            </a:lvl1pPr>
          </a:lstStyle>
          <a:p>
            <a:endParaRPr lang="en-US" altLang="en-US"/>
          </a:p>
        </p:txBody>
      </p:sp>
      <p:sp>
        <p:nvSpPr>
          <p:cNvPr id="6151" name="Rectangle 7"/>
          <p:cNvSpPr>
            <a:spLocks noGrp="1" noChangeArrowheads="1"/>
          </p:cNvSpPr>
          <p:nvPr>
            <p:ph type="sldNum" sz="quarter" idx="5"/>
          </p:nvPr>
        </p:nvSpPr>
        <p:spPr bwMode="auto">
          <a:xfrm>
            <a:off x="4016375" y="8905875"/>
            <a:ext cx="3070225" cy="466725"/>
          </a:xfrm>
          <a:prstGeom prst="rect">
            <a:avLst/>
          </a:prstGeom>
          <a:noFill/>
          <a:ln w="9525">
            <a:noFill/>
            <a:miter lim="800000"/>
          </a:ln>
        </p:spPr>
        <p:txBody>
          <a:bodyPr vert="horz" wrap="none" lIns="94035" tIns="47017" rIns="94035" bIns="47017" numCol="1" anchor="b" anchorCtr="0" compatLnSpc="1"/>
          <a:lstStyle>
            <a:lvl1pPr algn="r" defTabSz="939800">
              <a:defRPr sz="1200">
                <a:latin typeface="Times New Roman" panose="02020603050405020304" pitchFamily="18" charset="0"/>
                <a:ea typeface="MS PGothic" panose="020B0600070205080204" pitchFamily="34" charset="-128"/>
              </a:defRPr>
            </a:lvl1pPr>
          </a:lstStyle>
          <a:p>
            <a:pPr>
              <a:defRPr/>
            </a:pPr>
            <a:fld id="{C9F949B7-291A-4420-9D9C-B1ABA67FB313}" type="slidenum">
              <a:rPr lang="en-US" altLang="x-none"/>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0CF72FA-BC85-4452-9FD4-6F163D5E4845}" type="slidenum">
              <a:rPr lang="en-US" altLang="en-US" smtClean="0">
                <a:latin typeface="Times New Roman" panose="02020603050405020304" pitchFamily="18" charset="0"/>
              </a:rPr>
            </a:fld>
            <a:endParaRPr lang="en-US" altLang="en-US">
              <a:latin typeface="Times New Roman" panose="02020603050405020304" pitchFamily="18" charset="0"/>
            </a:endParaRPr>
          </a:p>
        </p:txBody>
      </p:sp>
      <p:sp>
        <p:nvSpPr>
          <p:cNvPr id="6146" name="Rectangle 2"/>
          <p:cNvSpPr>
            <a:spLocks noGrp="1" noRot="1" noChangeAspect="1" noChangeArrowheads="1" noTextEdit="1"/>
          </p:cNvSpPr>
          <p:nvPr>
            <p:ph type="sldImg"/>
          </p:nvPr>
        </p:nvSpPr>
        <p:spPr/>
      </p:sp>
      <p:sp>
        <p:nvSpPr>
          <p:cNvPr id="61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1DD403B-DC2E-496B-BDE4-8AC536A45743}" type="slidenum">
              <a:rPr lang="en-US" altLang="en-US" smtClean="0">
                <a:latin typeface="Times New Roman" panose="02020603050405020304" pitchFamily="18" charset="0"/>
              </a:rPr>
            </a:fld>
            <a:endParaRPr lang="en-US" altLang="en-US">
              <a:latin typeface="Times New Roman" panose="02020603050405020304" pitchFamily="18" charset="0"/>
            </a:endParaRPr>
          </a:p>
        </p:txBody>
      </p:sp>
      <p:sp>
        <p:nvSpPr>
          <p:cNvPr id="20482" name="Rectangle 2"/>
          <p:cNvSpPr>
            <a:spLocks noGrp="1" noRot="1" noChangeAspect="1" noChangeArrowheads="1" noTextEdit="1"/>
          </p:cNvSpPr>
          <p:nvPr>
            <p:ph type="sldImg"/>
          </p:nvPr>
        </p:nvSpPr>
        <p:spPr/>
      </p:sp>
      <p:sp>
        <p:nvSpPr>
          <p:cNvPr id="2048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982816C-CEF7-47A7-92DB-2D0700EC55E4}" type="slidenum">
              <a:rPr lang="en-US" altLang="en-US" smtClean="0">
                <a:latin typeface="Times New Roman" panose="02020603050405020304" pitchFamily="18" charset="0"/>
              </a:rPr>
            </a:fld>
            <a:endParaRPr lang="en-US" altLang="en-US">
              <a:latin typeface="Times New Roman" panose="02020603050405020304" pitchFamily="18" charset="0"/>
            </a:endParaRPr>
          </a:p>
        </p:txBody>
      </p:sp>
      <p:sp>
        <p:nvSpPr>
          <p:cNvPr id="22530" name="Rectangle 2"/>
          <p:cNvSpPr>
            <a:spLocks noGrp="1" noRot="1" noChangeAspect="1" noChangeArrowheads="1" noTextEdit="1"/>
          </p:cNvSpPr>
          <p:nvPr>
            <p:ph type="sldImg"/>
          </p:nvPr>
        </p:nvSpPr>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85554BC-4E9D-46F3-8CDA-F7DF99B87F74}" type="slidenum">
              <a:rPr lang="en-US" altLang="en-US" smtClean="0">
                <a:latin typeface="Times New Roman" panose="02020603050405020304" pitchFamily="18" charset="0"/>
              </a:rPr>
            </a:fld>
            <a:endParaRPr lang="en-US" altLang="en-US">
              <a:latin typeface="Times New Roman" panose="02020603050405020304" pitchFamily="18" charset="0"/>
            </a:endParaRPr>
          </a:p>
        </p:txBody>
      </p:sp>
      <p:sp>
        <p:nvSpPr>
          <p:cNvPr id="24578" name="Rectangle 2"/>
          <p:cNvSpPr>
            <a:spLocks noGrp="1" noRot="1" noChangeAspect="1" noChangeArrowheads="1" noTextEdit="1"/>
          </p:cNvSpPr>
          <p:nvPr>
            <p:ph type="sldImg"/>
          </p:nvPr>
        </p:nvSpPr>
        <p:spPr/>
      </p:sp>
      <p:sp>
        <p:nvSpPr>
          <p:cNvPr id="245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D2E19D3-36AF-42FB-A3BF-7AE756C80D6F}" type="slidenum">
              <a:rPr lang="en-US" altLang="en-US" smtClean="0">
                <a:latin typeface="Times New Roman" panose="02020603050405020304" pitchFamily="18" charset="0"/>
              </a:rPr>
            </a:fld>
            <a:endParaRPr lang="en-US" altLang="en-US">
              <a:latin typeface="Times New Roman" panose="02020603050405020304" pitchFamily="18" charset="0"/>
            </a:endParaRPr>
          </a:p>
        </p:txBody>
      </p:sp>
      <p:sp>
        <p:nvSpPr>
          <p:cNvPr id="26626" name="Rectangle 2"/>
          <p:cNvSpPr>
            <a:spLocks noGrp="1" noRot="1" noChangeAspect="1" noChangeArrowheads="1" noTextEdit="1"/>
          </p:cNvSpPr>
          <p:nvPr>
            <p:ph type="sldImg"/>
          </p:nvPr>
        </p:nvSpPr>
        <p:spPr/>
      </p:sp>
      <p:sp>
        <p:nvSpPr>
          <p:cNvPr id="266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97320C0-8E4B-4B1E-A830-FE5886CA5D53}" type="slidenum">
              <a:rPr lang="en-US" altLang="en-US" smtClean="0">
                <a:latin typeface="Times New Roman" panose="02020603050405020304" pitchFamily="18" charset="0"/>
              </a:rPr>
            </a:fld>
            <a:endParaRPr lang="en-US" altLang="en-US">
              <a:latin typeface="Times New Roman" panose="02020603050405020304" pitchFamily="18" charset="0"/>
            </a:endParaRPr>
          </a:p>
        </p:txBody>
      </p:sp>
      <p:sp>
        <p:nvSpPr>
          <p:cNvPr id="28674" name="Rectangle 2"/>
          <p:cNvSpPr>
            <a:spLocks noGrp="1" noRot="1" noChangeAspect="1" noChangeArrowheads="1" noTextEdit="1"/>
          </p:cNvSpPr>
          <p:nvPr>
            <p:ph type="sldImg"/>
          </p:nvPr>
        </p:nvSpPr>
        <p:spPr/>
      </p:sp>
      <p:sp>
        <p:nvSpPr>
          <p:cNvPr id="286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97320C0-8E4B-4B1E-A830-FE5886CA5D53}" type="slidenum">
              <a:rPr lang="en-US" altLang="en-US" smtClean="0">
                <a:latin typeface="Times New Roman" panose="02020603050405020304" pitchFamily="18" charset="0"/>
              </a:rPr>
            </a:fld>
            <a:endParaRPr lang="en-US" altLang="en-US">
              <a:latin typeface="Times New Roman" panose="02020603050405020304" pitchFamily="18" charset="0"/>
            </a:endParaRPr>
          </a:p>
        </p:txBody>
      </p:sp>
      <p:sp>
        <p:nvSpPr>
          <p:cNvPr id="28674" name="Rectangle 2"/>
          <p:cNvSpPr>
            <a:spLocks noGrp="1" noRot="1" noChangeAspect="1" noChangeArrowheads="1" noTextEdit="1"/>
          </p:cNvSpPr>
          <p:nvPr>
            <p:ph type="sldImg"/>
          </p:nvPr>
        </p:nvSpPr>
        <p:spPr/>
      </p:sp>
      <p:sp>
        <p:nvSpPr>
          <p:cNvPr id="286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5C6A69F-A1A7-4195-B308-73F52EF032EA}" type="slidenum">
              <a:rPr lang="en-US" altLang="en-US" smtClean="0">
                <a:latin typeface="Times New Roman" panose="02020603050405020304" pitchFamily="18" charset="0"/>
              </a:rPr>
            </a:fld>
            <a:endParaRPr lang="en-US" altLang="en-US">
              <a:latin typeface="Times New Roman" panose="02020603050405020304" pitchFamily="18" charset="0"/>
            </a:endParaRPr>
          </a:p>
        </p:txBody>
      </p:sp>
      <p:sp>
        <p:nvSpPr>
          <p:cNvPr id="30722" name="Rectangle 2"/>
          <p:cNvSpPr>
            <a:spLocks noGrp="1" noRot="1" noChangeAspect="1" noChangeArrowheads="1" noTextEdit="1"/>
          </p:cNvSpPr>
          <p:nvPr>
            <p:ph type="sldImg"/>
          </p:nvPr>
        </p:nvSpPr>
        <p:spPr/>
      </p:sp>
      <p:sp>
        <p:nvSpPr>
          <p:cNvPr id="307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1B5580B-1301-4E06-BEA8-C7B0DE30B0A7}" type="slidenum">
              <a:rPr lang="en-US" altLang="en-US" smtClean="0">
                <a:latin typeface="Times New Roman" panose="02020603050405020304" pitchFamily="18" charset="0"/>
              </a:rPr>
            </a:fld>
            <a:endParaRPr lang="en-US" altLang="en-US">
              <a:latin typeface="Times New Roman" panose="02020603050405020304" pitchFamily="18" charset="0"/>
            </a:endParaRPr>
          </a:p>
        </p:txBody>
      </p:sp>
      <p:sp>
        <p:nvSpPr>
          <p:cNvPr id="32770" name="Rectangle 2"/>
          <p:cNvSpPr>
            <a:spLocks noGrp="1" noRot="1" noChangeAspect="1" noChangeArrowheads="1" noTextEdit="1"/>
          </p:cNvSpPr>
          <p:nvPr>
            <p:ph type="sldImg"/>
          </p:nvPr>
        </p:nvSpPr>
        <p:spPr/>
      </p:sp>
      <p:sp>
        <p:nvSpPr>
          <p:cNvPr id="327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799B002-221E-4ACE-82C8-ADA61FD05C07}" type="slidenum">
              <a:rPr lang="en-US" altLang="en-US" smtClean="0">
                <a:latin typeface="Times New Roman" panose="02020603050405020304" pitchFamily="18" charset="0"/>
              </a:rPr>
            </a:fld>
            <a:endParaRPr lang="en-US" altLang="en-US">
              <a:latin typeface="Times New Roman" panose="02020603050405020304" pitchFamily="18" charset="0"/>
            </a:endParaRPr>
          </a:p>
        </p:txBody>
      </p:sp>
      <p:sp>
        <p:nvSpPr>
          <p:cNvPr id="38914" name="Rectangle 2"/>
          <p:cNvSpPr>
            <a:spLocks noGrp="1" noRot="1" noChangeAspect="1" noChangeArrowheads="1" noTextEdit="1"/>
          </p:cNvSpPr>
          <p:nvPr>
            <p:ph type="sldImg"/>
          </p:nvPr>
        </p:nvSpPr>
        <p:spPr/>
      </p:sp>
      <p:sp>
        <p:nvSpPr>
          <p:cNvPr id="389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4057CCE-FB24-4DCD-B59A-EF29E3EC48F5}" type="slidenum">
              <a:rPr lang="en-US" altLang="en-US" smtClean="0">
                <a:latin typeface="Times New Roman" panose="02020603050405020304" pitchFamily="18" charset="0"/>
              </a:rPr>
            </a:fld>
            <a:endParaRPr lang="en-US" altLang="en-US">
              <a:latin typeface="Times New Roman" panose="02020603050405020304" pitchFamily="18" charset="0"/>
            </a:endParaRPr>
          </a:p>
        </p:txBody>
      </p:sp>
      <p:sp>
        <p:nvSpPr>
          <p:cNvPr id="40962" name="Rectangle 2"/>
          <p:cNvSpPr>
            <a:spLocks noGrp="1" noRot="1" noChangeAspect="1" noChangeArrowheads="1" noTextEdit="1"/>
          </p:cNvSpPr>
          <p:nvPr>
            <p:ph type="sldImg"/>
          </p:nvPr>
        </p:nvSpPr>
        <p:spPr/>
      </p:sp>
      <p:sp>
        <p:nvSpPr>
          <p:cNvPr id="409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348FB69-0E48-4E9C-AE03-1932E61103CC}" type="slidenum">
              <a:rPr lang="en-US" altLang="en-US" smtClean="0">
                <a:latin typeface="Times New Roman" panose="02020603050405020304" pitchFamily="18" charset="0"/>
              </a:rPr>
            </a:fld>
            <a:endParaRPr lang="en-US" altLang="en-US">
              <a:latin typeface="Times New Roman" panose="02020603050405020304" pitchFamily="18" charset="0"/>
            </a:endParaRPr>
          </a:p>
        </p:txBody>
      </p:sp>
      <p:sp>
        <p:nvSpPr>
          <p:cNvPr id="8194" name="Rectangle 2"/>
          <p:cNvSpPr>
            <a:spLocks noGrp="1" noRot="1" noChangeAspect="1" noChangeArrowheads="1" noTextEdit="1"/>
          </p:cNvSpPr>
          <p:nvPr>
            <p:ph type="sldImg"/>
          </p:nvPr>
        </p:nvSpPr>
        <p:spPr/>
      </p:sp>
      <p:sp>
        <p:nvSpPr>
          <p:cNvPr id="81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E953E37-7182-4EB1-8FE4-F2B2E6FF161A}" type="slidenum">
              <a:rPr lang="en-US" altLang="en-US" smtClean="0">
                <a:latin typeface="Times New Roman" panose="02020603050405020304" pitchFamily="18" charset="0"/>
              </a:rPr>
            </a:fld>
            <a:endParaRPr lang="en-US" altLang="en-US">
              <a:latin typeface="Times New Roman" panose="02020603050405020304" pitchFamily="18" charset="0"/>
            </a:endParaRPr>
          </a:p>
        </p:txBody>
      </p:sp>
      <p:sp>
        <p:nvSpPr>
          <p:cNvPr id="43010" name="Rectangle 2"/>
          <p:cNvSpPr>
            <a:spLocks noGrp="1" noRot="1" noChangeAspect="1" noChangeArrowheads="1" noTextEdit="1"/>
          </p:cNvSpPr>
          <p:nvPr>
            <p:ph type="sldImg"/>
          </p:nvPr>
        </p:nvSpPr>
        <p:spPr/>
      </p:sp>
      <p:sp>
        <p:nvSpPr>
          <p:cNvPr id="430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AF2CFA1-F1C4-4CAE-A60E-FA4BA9406BF9}" type="slidenum">
              <a:rPr lang="en-US" altLang="en-US" smtClean="0">
                <a:latin typeface="Times New Roman" panose="02020603050405020304" pitchFamily="18" charset="0"/>
              </a:rPr>
            </a:fld>
            <a:endParaRPr lang="en-US" altLang="en-US">
              <a:latin typeface="Times New Roman" panose="02020603050405020304" pitchFamily="18" charset="0"/>
            </a:endParaRPr>
          </a:p>
        </p:txBody>
      </p:sp>
      <p:sp>
        <p:nvSpPr>
          <p:cNvPr id="45058" name="Rectangle 2"/>
          <p:cNvSpPr>
            <a:spLocks noGrp="1" noRot="1" noChangeAspect="1" noChangeArrowheads="1" noTextEdit="1"/>
          </p:cNvSpPr>
          <p:nvPr>
            <p:ph type="sldImg"/>
          </p:nvPr>
        </p:nvSpPr>
        <p:spPr/>
      </p:sp>
      <p:sp>
        <p:nvSpPr>
          <p:cNvPr id="450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A7A2607-C363-42A4-A7E7-0B2A0C05B6FD}" type="slidenum">
              <a:rPr lang="en-US" altLang="en-US" smtClean="0">
                <a:latin typeface="Times New Roman" panose="02020603050405020304" pitchFamily="18" charset="0"/>
              </a:rPr>
            </a:fld>
            <a:endParaRPr lang="en-US" altLang="en-US">
              <a:latin typeface="Times New Roman" panose="02020603050405020304" pitchFamily="18" charset="0"/>
            </a:endParaRPr>
          </a:p>
        </p:txBody>
      </p:sp>
      <p:sp>
        <p:nvSpPr>
          <p:cNvPr id="47106" name="Rectangle 2"/>
          <p:cNvSpPr>
            <a:spLocks noGrp="1" noRot="1" noChangeAspect="1" noChangeArrowheads="1" noTextEdit="1"/>
          </p:cNvSpPr>
          <p:nvPr>
            <p:ph type="sldImg"/>
          </p:nvPr>
        </p:nvSpPr>
        <p:spPr/>
      </p:sp>
      <p:sp>
        <p:nvSpPr>
          <p:cNvPr id="471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6B59C17-8BC0-4D12-8CAC-4CF08CD54505}" type="slidenum">
              <a:rPr lang="en-US" altLang="en-US" smtClean="0">
                <a:latin typeface="Times New Roman" panose="02020603050405020304" pitchFamily="18" charset="0"/>
              </a:rPr>
            </a:fld>
            <a:endParaRPr lang="en-US" altLang="en-US">
              <a:latin typeface="Times New Roman" panose="02020603050405020304" pitchFamily="18" charset="0"/>
            </a:endParaRPr>
          </a:p>
        </p:txBody>
      </p:sp>
      <p:sp>
        <p:nvSpPr>
          <p:cNvPr id="49154" name="Rectangle 2"/>
          <p:cNvSpPr>
            <a:spLocks noGrp="1" noRot="1" noChangeAspect="1" noChangeArrowheads="1" noTextEdit="1"/>
          </p:cNvSpPr>
          <p:nvPr>
            <p:ph type="sldImg"/>
          </p:nvPr>
        </p:nvSpPr>
        <p:spPr/>
      </p:sp>
      <p:sp>
        <p:nvSpPr>
          <p:cNvPr id="491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753270A-71CB-4C96-9EF2-586D51F6CA41}" type="slidenum">
              <a:rPr lang="en-US" altLang="en-US" smtClean="0">
                <a:latin typeface="Times New Roman" panose="02020603050405020304" pitchFamily="18" charset="0"/>
              </a:rPr>
            </a:fld>
            <a:endParaRPr lang="en-US" altLang="en-US">
              <a:latin typeface="Times New Roman" panose="02020603050405020304" pitchFamily="18" charset="0"/>
            </a:endParaRPr>
          </a:p>
        </p:txBody>
      </p:sp>
      <p:sp>
        <p:nvSpPr>
          <p:cNvPr id="51202" name="Rectangle 2"/>
          <p:cNvSpPr>
            <a:spLocks noGrp="1" noRot="1" noChangeAspect="1" noChangeArrowheads="1" noTextEdit="1"/>
          </p:cNvSpPr>
          <p:nvPr>
            <p:ph type="sldImg"/>
          </p:nvPr>
        </p:nvSpPr>
        <p:spPr/>
      </p:sp>
      <p:sp>
        <p:nvSpPr>
          <p:cNvPr id="512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AD9CD47-795C-4CBD-956A-ABB15F37534F}" type="slidenum">
              <a:rPr lang="en-US" altLang="en-US" smtClean="0">
                <a:latin typeface="Times New Roman" panose="02020603050405020304" pitchFamily="18" charset="0"/>
              </a:rPr>
            </a:fld>
            <a:endParaRPr lang="en-US" altLang="en-US">
              <a:latin typeface="Times New Roman" panose="02020603050405020304" pitchFamily="18" charset="0"/>
            </a:endParaRPr>
          </a:p>
        </p:txBody>
      </p:sp>
      <p:sp>
        <p:nvSpPr>
          <p:cNvPr id="53250" name="Rectangle 2"/>
          <p:cNvSpPr>
            <a:spLocks noGrp="1" noRot="1" noChangeAspect="1" noChangeArrowheads="1" noTextEdit="1"/>
          </p:cNvSpPr>
          <p:nvPr>
            <p:ph type="sldImg"/>
          </p:nvPr>
        </p:nvSpPr>
        <p:spPr/>
      </p:sp>
      <p:sp>
        <p:nvSpPr>
          <p:cNvPr id="532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8111378-CDE2-4578-A4A0-6AE31376CE67}" type="slidenum">
              <a:rPr lang="en-US" altLang="en-US" smtClean="0">
                <a:latin typeface="Times New Roman" panose="02020603050405020304" pitchFamily="18" charset="0"/>
              </a:rPr>
            </a:fld>
            <a:endParaRPr lang="en-US" altLang="en-US">
              <a:latin typeface="Times New Roman" panose="02020603050405020304" pitchFamily="18" charset="0"/>
            </a:endParaRPr>
          </a:p>
        </p:txBody>
      </p:sp>
      <p:sp>
        <p:nvSpPr>
          <p:cNvPr id="55298" name="Rectangle 2"/>
          <p:cNvSpPr>
            <a:spLocks noGrp="1" noRot="1" noChangeAspect="1" noChangeArrowheads="1" noTextEdit="1"/>
          </p:cNvSpPr>
          <p:nvPr>
            <p:ph type="sldImg"/>
          </p:nvPr>
        </p:nvSpPr>
        <p:spPr/>
      </p:sp>
      <p:sp>
        <p:nvSpPr>
          <p:cNvPr id="552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F0E056A-E87D-4C53-83CF-B2CDD3330A52}" type="slidenum">
              <a:rPr lang="en-US" altLang="en-US" smtClean="0">
                <a:latin typeface="Times New Roman" panose="02020603050405020304" pitchFamily="18" charset="0"/>
              </a:rPr>
            </a:fld>
            <a:endParaRPr lang="en-US" altLang="en-US">
              <a:latin typeface="Times New Roman" panose="02020603050405020304" pitchFamily="18" charset="0"/>
            </a:endParaRPr>
          </a:p>
        </p:txBody>
      </p:sp>
      <p:sp>
        <p:nvSpPr>
          <p:cNvPr id="58370" name="Rectangle 2"/>
          <p:cNvSpPr>
            <a:spLocks noGrp="1" noRot="1" noChangeAspect="1" noChangeArrowheads="1" noTextEdit="1"/>
          </p:cNvSpPr>
          <p:nvPr>
            <p:ph type="sldImg"/>
          </p:nvPr>
        </p:nvSpPr>
        <p:spPr/>
      </p:sp>
      <p:sp>
        <p:nvSpPr>
          <p:cNvPr id="583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14E645-70B9-4D60-95A0-CCC1F65E091F}" type="slidenum">
              <a:rPr lang="en-US" altLang="en-US" smtClean="0">
                <a:latin typeface="Times New Roman" panose="02020603050405020304" pitchFamily="18" charset="0"/>
              </a:rPr>
            </a:fld>
            <a:endParaRPr lang="en-US" altLang="en-US">
              <a:latin typeface="Times New Roman" panose="02020603050405020304" pitchFamily="18" charset="0"/>
            </a:endParaRPr>
          </a:p>
        </p:txBody>
      </p:sp>
      <p:sp>
        <p:nvSpPr>
          <p:cNvPr id="60418" name="Rectangle 2"/>
          <p:cNvSpPr>
            <a:spLocks noGrp="1" noRot="1" noChangeAspect="1" noChangeArrowheads="1" noTextEdit="1"/>
          </p:cNvSpPr>
          <p:nvPr>
            <p:ph type="sldImg"/>
          </p:nvPr>
        </p:nvSpPr>
        <p:spPr/>
      </p:sp>
      <p:sp>
        <p:nvSpPr>
          <p:cNvPr id="604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58947FA-5160-4BA9-85D0-928B39E24C9E}" type="slidenum">
              <a:rPr lang="en-US" altLang="en-US" smtClean="0">
                <a:latin typeface="Times New Roman" panose="02020603050405020304" pitchFamily="18" charset="0"/>
              </a:rPr>
            </a:fld>
            <a:endParaRPr lang="en-US" altLang="en-US">
              <a:latin typeface="Times New Roman" panose="02020603050405020304" pitchFamily="18" charset="0"/>
            </a:endParaRPr>
          </a:p>
        </p:txBody>
      </p:sp>
      <p:sp>
        <p:nvSpPr>
          <p:cNvPr id="62466" name="Rectangle 2"/>
          <p:cNvSpPr>
            <a:spLocks noGrp="1" noRot="1" noChangeAspect="1" noChangeArrowheads="1" noTextEdit="1"/>
          </p:cNvSpPr>
          <p:nvPr>
            <p:ph type="sldImg"/>
          </p:nvPr>
        </p:nvSpPr>
        <p:spPr/>
      </p:sp>
      <p:sp>
        <p:nvSpPr>
          <p:cNvPr id="624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Rot="1" noChangeAspect="1" noChangeArrowheads="1" noTextEdit="1"/>
          </p:cNvSpPr>
          <p:nvPr>
            <p:ph type="sldImg"/>
          </p:nvPr>
        </p:nvSpPr>
        <p:spPr/>
      </p:sp>
      <p:sp>
        <p:nvSpPr>
          <p:cNvPr id="1024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35FF144-0680-4B5D-ABBA-203C1672455E}" type="slidenum">
              <a:rPr lang="en-US" altLang="en-US" smtClean="0">
                <a:latin typeface="Times New Roman" panose="02020603050405020304" pitchFamily="18" charset="0"/>
              </a:rPr>
            </a:fld>
            <a:endParaRPr lang="en-US" altLang="en-US">
              <a:latin typeface="Times New Roman" panose="02020603050405020304" pitchFamily="18" charset="0"/>
            </a:endParaRPr>
          </a:p>
        </p:txBody>
      </p:sp>
      <p:sp>
        <p:nvSpPr>
          <p:cNvPr id="64514" name="Rectangle 2"/>
          <p:cNvSpPr>
            <a:spLocks noGrp="1" noRot="1" noChangeAspect="1" noChangeArrowheads="1" noTextEdit="1"/>
          </p:cNvSpPr>
          <p:nvPr>
            <p:ph type="sldImg"/>
          </p:nvPr>
        </p:nvSpPr>
        <p:spPr/>
      </p:sp>
      <p:sp>
        <p:nvSpPr>
          <p:cNvPr id="645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D398207-A734-4802-94DC-3ED3D73DD154}" type="slidenum">
              <a:rPr lang="en-US" altLang="en-US" smtClean="0">
                <a:latin typeface="Times New Roman" panose="02020603050405020304" pitchFamily="18" charset="0"/>
              </a:rPr>
            </a:fld>
            <a:endParaRPr lang="en-US" altLang="en-US">
              <a:latin typeface="Times New Roman" panose="02020603050405020304" pitchFamily="18" charset="0"/>
            </a:endParaRPr>
          </a:p>
        </p:txBody>
      </p:sp>
      <p:sp>
        <p:nvSpPr>
          <p:cNvPr id="66562" name="Rectangle 2"/>
          <p:cNvSpPr>
            <a:spLocks noGrp="1" noRot="1" noChangeAspect="1" noChangeArrowheads="1" noTextEdit="1"/>
          </p:cNvSpPr>
          <p:nvPr>
            <p:ph type="sldImg"/>
          </p:nvPr>
        </p:nvSpPr>
        <p:spPr/>
      </p:sp>
      <p:sp>
        <p:nvSpPr>
          <p:cNvPr id="665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F8E2939-6A94-4FF2-9BB4-52EE1B7E0CA7}" type="slidenum">
              <a:rPr lang="en-US" altLang="en-US" smtClean="0">
                <a:latin typeface="Times New Roman" panose="02020603050405020304" pitchFamily="18" charset="0"/>
              </a:rPr>
            </a:fld>
            <a:endParaRPr lang="en-US" altLang="en-US">
              <a:latin typeface="Times New Roman" panose="02020603050405020304" pitchFamily="18" charset="0"/>
            </a:endParaRPr>
          </a:p>
        </p:txBody>
      </p:sp>
      <p:sp>
        <p:nvSpPr>
          <p:cNvPr id="68610" name="Rectangle 2"/>
          <p:cNvSpPr>
            <a:spLocks noGrp="1" noRot="1" noChangeAspect="1" noChangeArrowheads="1" noTextEdit="1"/>
          </p:cNvSpPr>
          <p:nvPr>
            <p:ph type="sldImg"/>
          </p:nvPr>
        </p:nvSpPr>
        <p:spPr/>
      </p:sp>
      <p:sp>
        <p:nvSpPr>
          <p:cNvPr id="686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FFB914-7B67-4023-B91D-BDAED6184615}" type="slidenum">
              <a:rPr lang="en-US" altLang="en-US" smtClean="0">
                <a:latin typeface="Times New Roman" panose="02020603050405020304" pitchFamily="18" charset="0"/>
              </a:rPr>
            </a:fld>
            <a:endParaRPr lang="en-US" altLang="en-US">
              <a:latin typeface="Times New Roman" panose="02020603050405020304" pitchFamily="18" charset="0"/>
            </a:endParaRPr>
          </a:p>
        </p:txBody>
      </p:sp>
      <p:sp>
        <p:nvSpPr>
          <p:cNvPr id="70658" name="Rectangle 2"/>
          <p:cNvSpPr>
            <a:spLocks noGrp="1" noRot="1" noChangeAspect="1" noChangeArrowheads="1" noTextEdit="1"/>
          </p:cNvSpPr>
          <p:nvPr>
            <p:ph type="sldImg"/>
          </p:nvPr>
        </p:nvSpPr>
        <p:spPr/>
      </p:sp>
      <p:sp>
        <p:nvSpPr>
          <p:cNvPr id="706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Rot="1" noChangeAspect="1" noChangeArrowheads="1" noTextEdit="1"/>
          </p:cNvSpPr>
          <p:nvPr>
            <p:ph type="sldImg"/>
          </p:nvPr>
        </p:nvSpPr>
        <p:spPr/>
      </p:sp>
      <p:sp>
        <p:nvSpPr>
          <p:cNvPr id="7373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FFB914-7B67-4023-B91D-BDAED6184615}" type="slidenum">
              <a:rPr lang="en-US" altLang="en-US" smtClean="0">
                <a:latin typeface="Times New Roman" panose="02020603050405020304" pitchFamily="18" charset="0"/>
              </a:rPr>
            </a:fld>
            <a:endParaRPr lang="en-US" altLang="en-US">
              <a:latin typeface="Times New Roman" panose="02020603050405020304" pitchFamily="18" charset="0"/>
            </a:endParaRPr>
          </a:p>
        </p:txBody>
      </p:sp>
      <p:sp>
        <p:nvSpPr>
          <p:cNvPr id="70658" name="Rectangle 2"/>
          <p:cNvSpPr>
            <a:spLocks noGrp="1" noRot="1" noChangeAspect="1" noChangeArrowheads="1" noTextEdit="1"/>
          </p:cNvSpPr>
          <p:nvPr>
            <p:ph type="sldImg"/>
          </p:nvPr>
        </p:nvSpPr>
        <p:spPr/>
      </p:sp>
      <p:sp>
        <p:nvSpPr>
          <p:cNvPr id="706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3389D00-F0DB-4575-A202-8ED00A374984}" type="slidenum">
              <a:rPr lang="en-US" altLang="en-US" smtClean="0">
                <a:latin typeface="Times New Roman" panose="02020603050405020304" pitchFamily="18" charset="0"/>
              </a:rPr>
            </a:fld>
            <a:endParaRPr lang="en-US" altLang="en-US">
              <a:latin typeface="Times New Roman" panose="02020603050405020304" pitchFamily="18" charset="0"/>
            </a:endParaRPr>
          </a:p>
        </p:txBody>
      </p:sp>
      <p:sp>
        <p:nvSpPr>
          <p:cNvPr id="79874" name="Rectangle 2"/>
          <p:cNvSpPr>
            <a:spLocks noGrp="1" noRot="1" noChangeAspect="1" noChangeArrowheads="1" noTextEdit="1"/>
          </p:cNvSpPr>
          <p:nvPr>
            <p:ph type="sldImg"/>
          </p:nvPr>
        </p:nvSpPr>
        <p:spPr/>
      </p:sp>
      <p:sp>
        <p:nvSpPr>
          <p:cNvPr id="798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556A34F-CE26-48DF-BDB6-8512C2015D3A}" type="slidenum">
              <a:rPr lang="en-US" altLang="en-US" smtClean="0">
                <a:latin typeface="Times New Roman" panose="02020603050405020304" pitchFamily="18" charset="0"/>
              </a:rPr>
            </a:fld>
            <a:endParaRPr lang="en-US" altLang="en-US">
              <a:latin typeface="Times New Roman" panose="02020603050405020304" pitchFamily="18" charset="0"/>
            </a:endParaRPr>
          </a:p>
        </p:txBody>
      </p:sp>
      <p:sp>
        <p:nvSpPr>
          <p:cNvPr id="81922" name="Rectangle 2"/>
          <p:cNvSpPr>
            <a:spLocks noGrp="1" noRot="1" noChangeAspect="1" noChangeArrowheads="1" noTextEdit="1"/>
          </p:cNvSpPr>
          <p:nvPr>
            <p:ph type="sldImg"/>
          </p:nvPr>
        </p:nvSpPr>
        <p:spPr/>
      </p:sp>
      <p:sp>
        <p:nvSpPr>
          <p:cNvPr id="819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noRot="1" noChangeAspect="1" noChangeArrowheads="1" noTextEdit="1"/>
          </p:cNvSpPr>
          <p:nvPr>
            <p:ph type="sldImg"/>
          </p:nvPr>
        </p:nvSpPr>
        <p:spPr/>
      </p:sp>
      <p:sp>
        <p:nvSpPr>
          <p:cNvPr id="8397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noRot="1" noChangeAspect="1" noChangeArrowheads="1" noTextEdit="1"/>
          </p:cNvSpPr>
          <p:nvPr>
            <p:ph type="sldImg"/>
          </p:nvPr>
        </p:nvSpPr>
        <p:spPr/>
      </p:sp>
      <p:sp>
        <p:nvSpPr>
          <p:cNvPr id="8601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3A31E14-A3B9-4040-8D31-E2E402615F68}" type="slidenum">
              <a:rPr lang="en-US" altLang="en-US" smtClean="0">
                <a:latin typeface="Times New Roman" panose="02020603050405020304" pitchFamily="18" charset="0"/>
              </a:rPr>
            </a:fld>
            <a:endParaRPr lang="en-US" altLang="en-US">
              <a:latin typeface="Times New Roman" panose="02020603050405020304" pitchFamily="18" charset="0"/>
            </a:endParaRPr>
          </a:p>
        </p:txBody>
      </p:sp>
      <p:sp>
        <p:nvSpPr>
          <p:cNvPr id="12290" name="Rectangle 2"/>
          <p:cNvSpPr>
            <a:spLocks noGrp="1" noRot="1" noChangeAspect="1" noChangeArrowheads="1" noTextEdit="1"/>
          </p:cNvSpPr>
          <p:nvPr>
            <p:ph type="sldImg"/>
          </p:nvPr>
        </p:nvSpPr>
        <p:spPr/>
      </p:sp>
      <p:sp>
        <p:nvSpPr>
          <p:cNvPr id="1229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Rot="1" noChangeAspect="1" noChangeArrowheads="1" noTextEdit="1"/>
          </p:cNvSpPr>
          <p:nvPr>
            <p:ph type="sldImg"/>
          </p:nvPr>
        </p:nvSpPr>
        <p:spPr/>
      </p:sp>
      <p:sp>
        <p:nvSpPr>
          <p:cNvPr id="8806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Rot="1" noChangeAspect="1" noChangeArrowheads="1" noTextEdit="1"/>
          </p:cNvSpPr>
          <p:nvPr>
            <p:ph type="sldImg"/>
          </p:nvPr>
        </p:nvSpPr>
        <p:spPr/>
      </p:sp>
      <p:sp>
        <p:nvSpPr>
          <p:cNvPr id="9113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Rot="1" noChangeAspect="1" noChangeArrowheads="1" noTextEdit="1"/>
          </p:cNvSpPr>
          <p:nvPr>
            <p:ph type="sldImg"/>
          </p:nvPr>
        </p:nvSpPr>
        <p:spPr/>
      </p:sp>
      <p:sp>
        <p:nvSpPr>
          <p:cNvPr id="9318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844920-4587-41BB-A3CA-8E6E52C99E12}" type="slidenum">
              <a:rPr lang="en-US" altLang="en-US" smtClean="0">
                <a:latin typeface="Times New Roman" panose="02020603050405020304" pitchFamily="18" charset="0"/>
              </a:rPr>
            </a:fld>
            <a:endParaRPr lang="en-US" altLang="en-US">
              <a:latin typeface="Times New Roman" panose="02020603050405020304" pitchFamily="18" charset="0"/>
            </a:endParaRPr>
          </a:p>
        </p:txBody>
      </p:sp>
      <p:sp>
        <p:nvSpPr>
          <p:cNvPr id="95234" name="Rectangle 2"/>
          <p:cNvSpPr>
            <a:spLocks noGrp="1" noRot="1" noChangeAspect="1" noChangeArrowheads="1" noTextEdit="1"/>
          </p:cNvSpPr>
          <p:nvPr>
            <p:ph type="sldImg"/>
          </p:nvPr>
        </p:nvSpPr>
        <p:spPr/>
      </p:sp>
      <p:sp>
        <p:nvSpPr>
          <p:cNvPr id="952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844920-4587-41BB-A3CA-8E6E52C99E12}" type="slidenum">
              <a:rPr lang="en-US" altLang="en-US" smtClean="0">
                <a:latin typeface="Times New Roman" panose="02020603050405020304" pitchFamily="18" charset="0"/>
              </a:rPr>
            </a:fld>
            <a:endParaRPr lang="en-US" altLang="en-US">
              <a:latin typeface="Times New Roman" panose="02020603050405020304" pitchFamily="18" charset="0"/>
            </a:endParaRPr>
          </a:p>
        </p:txBody>
      </p:sp>
      <p:sp>
        <p:nvSpPr>
          <p:cNvPr id="95234" name="Rectangle 2"/>
          <p:cNvSpPr>
            <a:spLocks noGrp="1" noRot="1" noChangeAspect="1" noChangeArrowheads="1" noTextEdit="1"/>
          </p:cNvSpPr>
          <p:nvPr>
            <p:ph type="sldImg"/>
          </p:nvPr>
        </p:nvSpPr>
        <p:spPr/>
      </p:sp>
      <p:sp>
        <p:nvSpPr>
          <p:cNvPr id="952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6247B14-7B30-4914-8493-770C5D0217D9}" type="slidenum">
              <a:rPr lang="en-US" altLang="en-US" smtClean="0">
                <a:latin typeface="Times New Roman" panose="02020603050405020304" pitchFamily="18" charset="0"/>
              </a:rPr>
            </a:fld>
            <a:endParaRPr lang="en-US" altLang="en-US">
              <a:latin typeface="Times New Roman" panose="02020603050405020304" pitchFamily="18" charset="0"/>
            </a:endParaRPr>
          </a:p>
        </p:txBody>
      </p:sp>
      <p:sp>
        <p:nvSpPr>
          <p:cNvPr id="99330" name="Rectangle 2"/>
          <p:cNvSpPr>
            <a:spLocks noGrp="1" noRot="1" noChangeAspect="1" noChangeArrowheads="1" noTextEdit="1"/>
          </p:cNvSpPr>
          <p:nvPr>
            <p:ph type="sldImg"/>
          </p:nvPr>
        </p:nvSpPr>
        <p:spPr/>
      </p:sp>
      <p:sp>
        <p:nvSpPr>
          <p:cNvPr id="993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A0BAF53-828A-49F4-8077-26BB561564F9}" type="slidenum">
              <a:rPr lang="en-US" altLang="en-US" smtClean="0">
                <a:latin typeface="Times New Roman" panose="02020603050405020304" pitchFamily="18" charset="0"/>
              </a:rPr>
            </a:fld>
            <a:endParaRPr lang="en-US" altLang="en-US">
              <a:latin typeface="Times New Roman" panose="02020603050405020304" pitchFamily="18" charset="0"/>
            </a:endParaRPr>
          </a:p>
        </p:txBody>
      </p:sp>
      <p:sp>
        <p:nvSpPr>
          <p:cNvPr id="101378" name="Rectangle 2"/>
          <p:cNvSpPr>
            <a:spLocks noGrp="1" noRot="1" noChangeAspect="1" noChangeArrowheads="1" noTextEdit="1"/>
          </p:cNvSpPr>
          <p:nvPr>
            <p:ph type="sldImg"/>
          </p:nvPr>
        </p:nvSpPr>
        <p:spPr/>
      </p:sp>
      <p:sp>
        <p:nvSpPr>
          <p:cNvPr id="1013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6628204-E272-49CF-9F32-BF3F333C9D84}" type="slidenum">
              <a:rPr lang="en-US" altLang="en-US" smtClean="0">
                <a:latin typeface="Times New Roman" panose="02020603050405020304" pitchFamily="18" charset="0"/>
              </a:rPr>
            </a:fld>
            <a:endParaRPr lang="en-US" altLang="en-US">
              <a:latin typeface="Times New Roman" panose="02020603050405020304" pitchFamily="18" charset="0"/>
            </a:endParaRPr>
          </a:p>
        </p:txBody>
      </p:sp>
      <p:sp>
        <p:nvSpPr>
          <p:cNvPr id="103426" name="Rectangle 2"/>
          <p:cNvSpPr>
            <a:spLocks noGrp="1" noRot="1" noChangeAspect="1" noChangeArrowheads="1" noTextEdit="1"/>
          </p:cNvSpPr>
          <p:nvPr>
            <p:ph type="sldImg"/>
          </p:nvPr>
        </p:nvSpPr>
        <p:spPr/>
      </p:sp>
      <p:sp>
        <p:nvSpPr>
          <p:cNvPr id="1034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E3D624F-2319-4971-BD9E-DD1BA8AA2210}" type="slidenum">
              <a:rPr lang="en-US" altLang="en-US" smtClean="0">
                <a:latin typeface="Times New Roman" panose="02020603050405020304" pitchFamily="18" charset="0"/>
              </a:rPr>
            </a:fld>
            <a:endParaRPr lang="en-US" altLang="en-US">
              <a:latin typeface="Times New Roman" panose="02020603050405020304" pitchFamily="18" charset="0"/>
            </a:endParaRPr>
          </a:p>
        </p:txBody>
      </p:sp>
      <p:sp>
        <p:nvSpPr>
          <p:cNvPr id="105474" name="Rectangle 2"/>
          <p:cNvSpPr>
            <a:spLocks noGrp="1" noRot="1" noChangeAspect="1" noChangeArrowheads="1" noTextEdit="1"/>
          </p:cNvSpPr>
          <p:nvPr>
            <p:ph type="sldImg"/>
          </p:nvPr>
        </p:nvSpPr>
        <p:spPr/>
      </p:sp>
      <p:sp>
        <p:nvSpPr>
          <p:cNvPr id="1054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DA7A980-1C06-4A44-B4F7-1A8E4D6C7491}" type="slidenum">
              <a:rPr lang="en-US" altLang="en-US" smtClean="0">
                <a:latin typeface="Times New Roman" panose="02020603050405020304" pitchFamily="18" charset="0"/>
              </a:rPr>
            </a:fld>
            <a:endParaRPr lang="en-US" altLang="en-US">
              <a:latin typeface="Times New Roman" panose="02020603050405020304" pitchFamily="18" charset="0"/>
            </a:endParaRPr>
          </a:p>
        </p:txBody>
      </p:sp>
      <p:sp>
        <p:nvSpPr>
          <p:cNvPr id="107522" name="Rectangle 2"/>
          <p:cNvSpPr>
            <a:spLocks noGrp="1" noRot="1" noChangeAspect="1" noChangeArrowheads="1" noTextEdit="1"/>
          </p:cNvSpPr>
          <p:nvPr>
            <p:ph type="sldImg"/>
          </p:nvPr>
        </p:nvSpPr>
        <p:spPr/>
      </p:sp>
      <p:sp>
        <p:nvSpPr>
          <p:cNvPr id="1075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1F39FF-FF4B-4DB5-A12B-99992D735DF8}" type="slidenum">
              <a:rPr lang="en-US" altLang="en-US" smtClean="0">
                <a:latin typeface="Times New Roman" panose="02020603050405020304" pitchFamily="18" charset="0"/>
              </a:rPr>
            </a:fld>
            <a:endParaRPr lang="en-US" altLang="en-US">
              <a:latin typeface="Times New Roman" panose="02020603050405020304" pitchFamily="18" charset="0"/>
            </a:endParaRPr>
          </a:p>
        </p:txBody>
      </p:sp>
      <p:sp>
        <p:nvSpPr>
          <p:cNvPr id="14338" name="Rectangle 2"/>
          <p:cNvSpPr>
            <a:spLocks noGrp="1" noRot="1" noChangeAspect="1" noChangeArrowheads="1" noTextEdit="1"/>
          </p:cNvSpPr>
          <p:nvPr>
            <p:ph type="sldImg"/>
          </p:nvPr>
        </p:nvSpPr>
        <p:spPr/>
      </p:sp>
      <p:sp>
        <p:nvSpPr>
          <p:cNvPr id="1433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EC6BA39-A472-4B3B-A7DF-4F396B3C17E7}" type="slidenum">
              <a:rPr lang="en-US" altLang="en-US" smtClean="0">
                <a:latin typeface="Times New Roman" panose="02020603050405020304" pitchFamily="18" charset="0"/>
              </a:rPr>
            </a:fld>
            <a:endParaRPr lang="en-US" altLang="en-US">
              <a:latin typeface="Times New Roman" panose="02020603050405020304" pitchFamily="18" charset="0"/>
            </a:endParaRPr>
          </a:p>
        </p:txBody>
      </p:sp>
      <p:sp>
        <p:nvSpPr>
          <p:cNvPr id="109570" name="Rectangle 2"/>
          <p:cNvSpPr>
            <a:spLocks noGrp="1" noRot="1" noChangeAspect="1" noChangeArrowheads="1" noTextEdit="1"/>
          </p:cNvSpPr>
          <p:nvPr>
            <p:ph type="sldImg"/>
          </p:nvPr>
        </p:nvSpPr>
        <p:spPr/>
      </p:sp>
      <p:sp>
        <p:nvSpPr>
          <p:cNvPr id="1095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8F9C382-E9CB-4121-9295-821692F9295E}" type="slidenum">
              <a:rPr lang="en-US" altLang="en-US" smtClean="0">
                <a:latin typeface="Times New Roman" panose="02020603050405020304" pitchFamily="18" charset="0"/>
              </a:rPr>
            </a:fld>
            <a:endParaRPr lang="en-US" altLang="en-US">
              <a:latin typeface="Times New Roman" panose="02020603050405020304" pitchFamily="18" charset="0"/>
            </a:endParaRPr>
          </a:p>
        </p:txBody>
      </p:sp>
      <p:sp>
        <p:nvSpPr>
          <p:cNvPr id="111618" name="Rectangle 2"/>
          <p:cNvSpPr>
            <a:spLocks noGrp="1" noRot="1" noChangeAspect="1" noChangeArrowheads="1" noTextEdit="1"/>
          </p:cNvSpPr>
          <p:nvPr>
            <p:ph type="sldImg"/>
          </p:nvPr>
        </p:nvSpPr>
        <p:spPr/>
      </p:sp>
      <p:sp>
        <p:nvSpPr>
          <p:cNvPr id="1116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8144CDA-524B-42CB-B6A8-1F82635CA2A0}" type="slidenum">
              <a:rPr lang="en-US" altLang="en-US" smtClean="0">
                <a:latin typeface="Times New Roman" panose="02020603050405020304" pitchFamily="18" charset="0"/>
              </a:rPr>
            </a:fld>
            <a:endParaRPr lang="en-US" altLang="en-US">
              <a:latin typeface="Times New Roman" panose="02020603050405020304" pitchFamily="18" charset="0"/>
            </a:endParaRPr>
          </a:p>
        </p:txBody>
      </p:sp>
      <p:sp>
        <p:nvSpPr>
          <p:cNvPr id="113666" name="Rectangle 2"/>
          <p:cNvSpPr>
            <a:spLocks noGrp="1" noRot="1" noChangeAspect="1" noChangeArrowheads="1" noTextEdit="1"/>
          </p:cNvSpPr>
          <p:nvPr>
            <p:ph type="sldImg"/>
          </p:nvPr>
        </p:nvSpPr>
        <p:spPr/>
      </p:sp>
      <p:sp>
        <p:nvSpPr>
          <p:cNvPr id="1136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8144CDA-524B-42CB-B6A8-1F82635CA2A0}" type="slidenum">
              <a:rPr lang="en-US" altLang="en-US" smtClean="0">
                <a:latin typeface="Times New Roman" panose="02020603050405020304" pitchFamily="18" charset="0"/>
              </a:rPr>
            </a:fld>
            <a:endParaRPr lang="en-US" altLang="en-US">
              <a:latin typeface="Times New Roman" panose="02020603050405020304" pitchFamily="18" charset="0"/>
            </a:endParaRPr>
          </a:p>
        </p:txBody>
      </p:sp>
      <p:sp>
        <p:nvSpPr>
          <p:cNvPr id="113666" name="Rectangle 2"/>
          <p:cNvSpPr>
            <a:spLocks noGrp="1" noRot="1" noChangeAspect="1" noChangeArrowheads="1" noTextEdit="1"/>
          </p:cNvSpPr>
          <p:nvPr>
            <p:ph type="sldImg"/>
          </p:nvPr>
        </p:nvSpPr>
        <p:spPr/>
      </p:sp>
      <p:sp>
        <p:nvSpPr>
          <p:cNvPr id="1136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3033E44-AE0A-43BF-A520-184D3757D382}" type="slidenum">
              <a:rPr lang="en-US" altLang="en-US" smtClean="0">
                <a:latin typeface="Times New Roman" panose="02020603050405020304" pitchFamily="18" charset="0"/>
              </a:rPr>
            </a:fld>
            <a:endParaRPr lang="en-US" altLang="en-US">
              <a:latin typeface="Times New Roman" panose="02020603050405020304" pitchFamily="18" charset="0"/>
            </a:endParaRPr>
          </a:p>
        </p:txBody>
      </p:sp>
      <p:sp>
        <p:nvSpPr>
          <p:cNvPr id="115714" name="Rectangle 2"/>
          <p:cNvSpPr>
            <a:spLocks noGrp="1" noRot="1" noChangeAspect="1" noChangeArrowheads="1" noTextEdit="1"/>
          </p:cNvSpPr>
          <p:nvPr>
            <p:ph type="sldImg"/>
          </p:nvPr>
        </p:nvSpPr>
        <p:spPr/>
      </p:sp>
      <p:sp>
        <p:nvSpPr>
          <p:cNvPr id="1157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9309D8D-5C8E-47B5-B76C-995FF4B425D8}" type="slidenum">
              <a:rPr lang="en-US" altLang="en-US" smtClean="0">
                <a:latin typeface="Times New Roman" panose="02020603050405020304" pitchFamily="18" charset="0"/>
              </a:rPr>
            </a:fld>
            <a:endParaRPr lang="en-US" altLang="en-US">
              <a:latin typeface="Times New Roman" panose="02020603050405020304" pitchFamily="18" charset="0"/>
            </a:endParaRPr>
          </a:p>
        </p:txBody>
      </p:sp>
      <p:sp>
        <p:nvSpPr>
          <p:cNvPr id="122882" name="Rectangle 2"/>
          <p:cNvSpPr>
            <a:spLocks noGrp="1" noRot="1" noChangeAspect="1" noChangeArrowheads="1" noTextEdit="1"/>
          </p:cNvSpPr>
          <p:nvPr>
            <p:ph type="sldImg"/>
          </p:nvPr>
        </p:nvSpPr>
        <p:spPr/>
      </p:sp>
      <p:sp>
        <p:nvSpPr>
          <p:cNvPr id="12288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74F695C-5F2E-482E-8B6B-62AF14C87ED6}" type="slidenum">
              <a:rPr lang="en-US" altLang="en-US" smtClean="0">
                <a:latin typeface="Times New Roman" panose="02020603050405020304" pitchFamily="18" charset="0"/>
              </a:rPr>
            </a:fld>
            <a:endParaRPr lang="en-US" altLang="en-US">
              <a:latin typeface="Times New Roman" panose="02020603050405020304" pitchFamily="18" charset="0"/>
            </a:endParaRPr>
          </a:p>
        </p:txBody>
      </p:sp>
      <p:sp>
        <p:nvSpPr>
          <p:cNvPr id="125954" name="Rectangle 2"/>
          <p:cNvSpPr>
            <a:spLocks noGrp="1" noRot="1" noChangeAspect="1" noChangeArrowheads="1" noTextEdit="1"/>
          </p:cNvSpPr>
          <p:nvPr>
            <p:ph type="sldImg"/>
          </p:nvPr>
        </p:nvSpPr>
        <p:spPr/>
      </p:sp>
      <p:sp>
        <p:nvSpPr>
          <p:cNvPr id="1259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2"/>
          <p:cNvSpPr>
            <a:spLocks noGrp="1" noRot="1" noChangeAspect="1" noChangeArrowheads="1" noTextEdit="1"/>
          </p:cNvSpPr>
          <p:nvPr>
            <p:ph type="sldImg"/>
          </p:nvPr>
        </p:nvSpPr>
        <p:spPr/>
      </p:sp>
      <p:sp>
        <p:nvSpPr>
          <p:cNvPr id="12800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C970466-3449-4494-8D09-9CEF39776B3E}" type="slidenum">
              <a:rPr lang="en-US" altLang="en-US" smtClean="0">
                <a:latin typeface="Times New Roman" panose="02020603050405020304" pitchFamily="18" charset="0"/>
              </a:rPr>
            </a:fld>
            <a:endParaRPr lang="en-US" altLang="en-US">
              <a:latin typeface="Times New Roman" panose="02020603050405020304" pitchFamily="18" charset="0"/>
            </a:endParaRPr>
          </a:p>
        </p:txBody>
      </p:sp>
      <p:sp>
        <p:nvSpPr>
          <p:cNvPr id="131074" name="Rectangle 2"/>
          <p:cNvSpPr>
            <a:spLocks noGrp="1" noRot="1" noChangeAspect="1" noChangeArrowheads="1" noTextEdit="1"/>
          </p:cNvSpPr>
          <p:nvPr>
            <p:ph type="sldImg"/>
          </p:nvPr>
        </p:nvSpPr>
        <p:spPr/>
      </p:sp>
      <p:sp>
        <p:nvSpPr>
          <p:cNvPr id="1310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C541504-7C9A-4526-994E-304A048D608D}" type="slidenum">
              <a:rPr lang="en-US" altLang="en-US" smtClean="0">
                <a:latin typeface="Times New Roman" panose="02020603050405020304" pitchFamily="18" charset="0"/>
              </a:rPr>
            </a:fld>
            <a:endParaRPr lang="en-US" altLang="en-US">
              <a:latin typeface="Times New Roman" panose="02020603050405020304" pitchFamily="18" charset="0"/>
            </a:endParaRPr>
          </a:p>
        </p:txBody>
      </p:sp>
      <p:sp>
        <p:nvSpPr>
          <p:cNvPr id="133122" name="Rectangle 2"/>
          <p:cNvSpPr>
            <a:spLocks noGrp="1" noRot="1" noChangeAspect="1" noChangeArrowheads="1" noTextEdit="1"/>
          </p:cNvSpPr>
          <p:nvPr>
            <p:ph type="sldImg"/>
          </p:nvPr>
        </p:nvSpPr>
        <p:spPr/>
      </p:sp>
      <p:sp>
        <p:nvSpPr>
          <p:cNvPr id="1331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fld>
            <a:endParaRPr lang="en-US" altLang="en-US">
              <a:latin typeface="Times New Roman" panose="02020603050405020304" pitchFamily="18" charset="0"/>
            </a:endParaRPr>
          </a:p>
        </p:txBody>
      </p:sp>
      <p:sp>
        <p:nvSpPr>
          <p:cNvPr id="16386" name="Rectangle 2"/>
          <p:cNvSpPr>
            <a:spLocks noGrp="1" noRot="1" noChangeAspect="1" noChangeArrowheads="1" noTextEdit="1"/>
          </p:cNvSpPr>
          <p:nvPr>
            <p:ph type="sldImg"/>
          </p:nvPr>
        </p:nvSpPr>
        <p:spPr/>
      </p:sp>
      <p:sp>
        <p:nvSpPr>
          <p:cNvPr id="1638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0EA1C6A-8A64-43BB-91B2-5F5909240046}" type="slidenum">
              <a:rPr lang="en-US" altLang="en-US" smtClean="0">
                <a:latin typeface="Times New Roman" panose="02020603050405020304" pitchFamily="18" charset="0"/>
              </a:rPr>
            </a:fld>
            <a:endParaRPr lang="en-US" altLang="en-US">
              <a:latin typeface="Times New Roman" panose="02020603050405020304" pitchFamily="18" charset="0"/>
            </a:endParaRPr>
          </a:p>
        </p:txBody>
      </p:sp>
      <p:sp>
        <p:nvSpPr>
          <p:cNvPr id="138242" name="Rectangle 2"/>
          <p:cNvSpPr>
            <a:spLocks noGrp="1" noRot="1" noChangeAspect="1" noChangeArrowheads="1" noTextEdit="1"/>
          </p:cNvSpPr>
          <p:nvPr>
            <p:ph type="sldImg"/>
          </p:nvPr>
        </p:nvSpPr>
        <p:spPr/>
      </p:sp>
      <p:sp>
        <p:nvSpPr>
          <p:cNvPr id="138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8EB864C-7330-4E1B-A037-7D79409E01F4}" type="slidenum">
              <a:rPr lang="en-US" altLang="en-US" smtClean="0">
                <a:latin typeface="Times New Roman" panose="02020603050405020304" pitchFamily="18" charset="0"/>
              </a:rPr>
            </a:fld>
            <a:endParaRPr lang="en-US" altLang="en-US">
              <a:latin typeface="Times New Roman" panose="02020603050405020304" pitchFamily="18" charset="0"/>
            </a:endParaRPr>
          </a:p>
        </p:txBody>
      </p:sp>
      <p:sp>
        <p:nvSpPr>
          <p:cNvPr id="141314" name="Rectangle 2"/>
          <p:cNvSpPr>
            <a:spLocks noGrp="1" noRot="1" noChangeAspect="1" noChangeArrowheads="1" noTextEdit="1"/>
          </p:cNvSpPr>
          <p:nvPr>
            <p:ph type="sldImg"/>
          </p:nvPr>
        </p:nvSpPr>
        <p:spPr/>
      </p:sp>
      <p:sp>
        <p:nvSpPr>
          <p:cNvPr id="1413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fld>
            <a:endParaRPr lang="en-US" altLang="en-US">
              <a:latin typeface="Times New Roman" panose="02020603050405020304" pitchFamily="18" charset="0"/>
            </a:endParaRPr>
          </a:p>
        </p:txBody>
      </p:sp>
      <p:sp>
        <p:nvSpPr>
          <p:cNvPr id="16386" name="Rectangle 2"/>
          <p:cNvSpPr>
            <a:spLocks noGrp="1" noRot="1" noChangeAspect="1" noChangeArrowheads="1" noTextEdit="1"/>
          </p:cNvSpPr>
          <p:nvPr>
            <p:ph type="sldImg"/>
          </p:nvPr>
        </p:nvSpPr>
        <p:spPr/>
      </p:sp>
      <p:sp>
        <p:nvSpPr>
          <p:cNvPr id="1638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fld>
            <a:endParaRPr lang="en-US" altLang="en-US">
              <a:latin typeface="Times New Roman" panose="02020603050405020304" pitchFamily="18" charset="0"/>
            </a:endParaRPr>
          </a:p>
        </p:txBody>
      </p:sp>
      <p:sp>
        <p:nvSpPr>
          <p:cNvPr id="16386" name="Rectangle 2"/>
          <p:cNvSpPr>
            <a:spLocks noGrp="1" noRot="1" noChangeAspect="1" noChangeArrowheads="1" noTextEdit="1"/>
          </p:cNvSpPr>
          <p:nvPr>
            <p:ph type="sldImg"/>
          </p:nvPr>
        </p:nvSpPr>
        <p:spPr/>
      </p:sp>
      <p:sp>
        <p:nvSpPr>
          <p:cNvPr id="1638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72593EA-83E9-49DF-9A69-061BE7580B7A}" type="slidenum">
              <a:rPr lang="en-US" altLang="en-US" smtClean="0">
                <a:latin typeface="Times New Roman" panose="02020603050405020304" pitchFamily="18" charset="0"/>
              </a:rPr>
            </a:fld>
            <a:endParaRPr lang="en-US" altLang="en-US">
              <a:latin typeface="Times New Roman" panose="02020603050405020304" pitchFamily="18" charset="0"/>
            </a:endParaRPr>
          </a:p>
        </p:txBody>
      </p:sp>
      <p:sp>
        <p:nvSpPr>
          <p:cNvPr id="18434" name="Rectangle 2"/>
          <p:cNvSpPr>
            <a:spLocks noGrp="1" noRot="1" noChangeAspect="1" noChangeArrowheads="1" noTextEdit="1"/>
          </p:cNvSpPr>
          <p:nvPr>
            <p:ph type="sldImg"/>
          </p:nvPr>
        </p:nvSpPr>
        <p:spPr/>
      </p:sp>
      <p:sp>
        <p:nvSpPr>
          <p:cNvPr id="184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grpSp>
        <p:nvGrpSpPr>
          <p:cNvPr id="3" name="Group 3"/>
          <p:cNvGrpSpPr/>
          <p:nvPr/>
        </p:nvGrpSpPr>
        <p:grpSpPr bwMode="auto">
          <a:xfrm>
            <a:off x="198438" y="2960688"/>
            <a:ext cx="8610600" cy="201612"/>
            <a:chOff x="125" y="1865"/>
            <a:chExt cx="5424" cy="127"/>
          </a:xfrm>
        </p:grpSpPr>
        <p:sp>
          <p:nvSpPr>
            <p:cNvPr id="4" name="Rectangle 4"/>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5" name="Rectangle 5"/>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6" name="Rectangle 6"/>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grpSp>
      <p:sp>
        <p:nvSpPr>
          <p:cNvPr id="7" name="Text Box 7"/>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dirty="0">
                <a:solidFill>
                  <a:srgbClr val="336699"/>
                </a:solidFill>
                <a:latin typeface="Helvetica" charset="0"/>
              </a:rPr>
              <a:t>Silberschatz, Galvin and Gagne ©2018</a:t>
            </a:r>
            <a:endParaRPr lang="en-US" altLang="en-US" sz="1000" b="1" dirty="0">
              <a:solidFill>
                <a:srgbClr val="336699"/>
              </a:solidFill>
              <a:latin typeface="Helvetica" charset="0"/>
            </a:endParaRPr>
          </a:p>
        </p:txBody>
      </p:sp>
      <p:sp>
        <p:nvSpPr>
          <p:cNvPr id="8" name="Text Box 8"/>
          <p:cNvSpPr txBox="1">
            <a:spLocks noChangeArrowheads="1"/>
          </p:cNvSpPr>
          <p:nvPr/>
        </p:nvSpPr>
        <p:spPr bwMode="auto">
          <a:xfrm>
            <a:off x="26988" y="6613525"/>
            <a:ext cx="2730500" cy="246063"/>
          </a:xfrm>
          <a:prstGeom prst="rect">
            <a:avLst/>
          </a:prstGeom>
          <a:noFill/>
          <a:ln>
            <a:noFill/>
          </a:ln>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dirty="0">
                <a:solidFill>
                  <a:srgbClr val="336699"/>
                </a:solidFill>
                <a:latin typeface="Helvetica" charset="0"/>
              </a:rPr>
              <a:t>Operating System Concepts – 10</a:t>
            </a:r>
            <a:r>
              <a:rPr lang="en-US" altLang="en-US" sz="1000" b="1" baseline="30000" dirty="0">
                <a:solidFill>
                  <a:srgbClr val="336699"/>
                </a:solidFill>
                <a:latin typeface="Helvetica" charset="0"/>
              </a:rPr>
              <a:t>th</a:t>
            </a:r>
            <a:r>
              <a:rPr lang="en-US" altLang="en-US" sz="1000" b="1" dirty="0">
                <a:solidFill>
                  <a:srgbClr val="336699"/>
                </a:solidFill>
                <a:latin typeface="Helvetica" charset="0"/>
              </a:rPr>
              <a:t> Edition</a:t>
            </a:r>
            <a:endParaRPr lang="en-US" altLang="en-US" sz="1000" b="1" dirty="0">
              <a:solidFill>
                <a:srgbClr val="336699"/>
              </a:solidFill>
              <a:latin typeface="Helvetica" charset="0"/>
            </a:endParaRPr>
          </a:p>
        </p:txBody>
      </p:sp>
      <p:pic>
        <p:nvPicPr>
          <p:cNvPr id="9" name="Picture 9" descr="dino_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p:cNvSpPr>
            <a:spLocks noChangeArrowheads="1"/>
          </p:cNvSpPr>
          <p:nvPr/>
        </p:nvSpPr>
        <p:spPr bwMode="auto">
          <a:xfrm>
            <a:off x="3224213" y="4006850"/>
            <a:ext cx="2336800" cy="1887538"/>
          </a:xfrm>
          <a:prstGeom prst="rect">
            <a:avLst/>
          </a:prstGeom>
          <a:noFill/>
          <a:ln w="57150" cmpd="thinThick">
            <a:solidFill>
              <a:srgbClr val="66CCFF"/>
            </a:solidFill>
            <a:miter lim="800000"/>
          </a:ln>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3.jpeg"/><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title"/>
          </p:nvPr>
        </p:nvSpPr>
        <p:spPr bwMode="auto">
          <a:xfrm>
            <a:off x="457200" y="23385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en-US" altLang="en-US"/>
              <a:t>Click to edit Master title style</a:t>
            </a:r>
            <a:endParaRPr lang="en-US" altLang="en-US"/>
          </a:p>
        </p:txBody>
      </p:sp>
      <p:sp>
        <p:nvSpPr>
          <p:cNvPr id="1028" name="Rectangle 4"/>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en-US" dirty="0"/>
              <a:t>Click to 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1029" name="Rectangle 5"/>
          <p:cNvSpPr>
            <a:spLocks noChangeArrowheads="1"/>
          </p:cNvSpPr>
          <p:nvPr/>
        </p:nvSpPr>
        <p:spPr bwMode="auto">
          <a:xfrm>
            <a:off x="0" y="0"/>
            <a:ext cx="228600" cy="2286000"/>
          </a:xfrm>
          <a:prstGeom prst="rect">
            <a:avLst/>
          </a:prstGeom>
          <a:solidFill>
            <a:srgbClr val="336699"/>
          </a:solidFill>
          <a:ln>
            <a:noFill/>
          </a:ln>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0" name="Line 6"/>
          <p:cNvSpPr>
            <a:spLocks noChangeShapeType="1"/>
          </p:cNvSpPr>
          <p:nvPr/>
        </p:nvSpPr>
        <p:spPr bwMode="auto">
          <a:xfrm>
            <a:off x="457200" y="860425"/>
            <a:ext cx="8077200" cy="0"/>
          </a:xfrm>
          <a:prstGeom prst="line">
            <a:avLst/>
          </a:prstGeom>
          <a:noFill/>
          <a:ln w="19050">
            <a:solidFill>
              <a:srgbClr val="336699"/>
            </a:solidFill>
            <a:round/>
          </a:ln>
          <a:extLst>
            <a:ext uri="{909E8E84-426E-40DD-AFC4-6F175D3DCCD1}">
              <a14:hiddenFill xmlns:a14="http://schemas.microsoft.com/office/drawing/2010/main">
                <a:noFill/>
              </a14:hiddenFill>
            </a:ext>
          </a:extLst>
        </p:spPr>
        <p:txBody>
          <a:bodyPr/>
          <a:lstStyle/>
          <a:p>
            <a:endParaRPr lang="en-US"/>
          </a:p>
        </p:txBody>
      </p:sp>
      <p:sp>
        <p:nvSpPr>
          <p:cNvPr id="1031" name="Rectangle 7"/>
          <p:cNvSpPr>
            <a:spLocks noChangeArrowheads="1"/>
          </p:cNvSpPr>
          <p:nvPr/>
        </p:nvSpPr>
        <p:spPr bwMode="auto">
          <a:xfrm>
            <a:off x="0" y="2286000"/>
            <a:ext cx="228600" cy="2286000"/>
          </a:xfrm>
          <a:prstGeom prst="rect">
            <a:avLst/>
          </a:prstGeom>
          <a:solidFill>
            <a:srgbClr val="99CCFF"/>
          </a:solidFill>
          <a:ln>
            <a:noFill/>
          </a:ln>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2" name="Rectangle 8"/>
          <p:cNvSpPr>
            <a:spLocks noChangeArrowheads="1"/>
          </p:cNvSpPr>
          <p:nvPr/>
        </p:nvSpPr>
        <p:spPr bwMode="auto">
          <a:xfrm>
            <a:off x="0" y="4572000"/>
            <a:ext cx="228600" cy="2286000"/>
          </a:xfrm>
          <a:prstGeom prst="rect">
            <a:avLst/>
          </a:prstGeom>
          <a:solidFill>
            <a:srgbClr val="336699"/>
          </a:solidFill>
          <a:ln>
            <a:noFill/>
          </a:ln>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3" name="Text Box 9"/>
          <p:cNvSpPr txBox="1">
            <a:spLocks noChangeArrowheads="1"/>
          </p:cNvSpPr>
          <p:nvPr/>
        </p:nvSpPr>
        <p:spPr bwMode="auto">
          <a:xfrm>
            <a:off x="4256147" y="6613525"/>
            <a:ext cx="447558" cy="246221"/>
          </a:xfrm>
          <a:prstGeom prst="rect">
            <a:avLst/>
          </a:prstGeom>
          <a:noFill/>
          <a:ln>
            <a:noFill/>
          </a:ln>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dirty="0">
                <a:solidFill>
                  <a:srgbClr val="006699"/>
                </a:solidFill>
                <a:latin typeface="Helvetica" charset="0"/>
              </a:rPr>
              <a:t>5.</a:t>
            </a:r>
            <a:fld id="{4EB6AB46-21AB-49DC-9DBD-606B37BEB33B}" type="slidenum">
              <a:rPr lang="en-US" altLang="en-US" sz="1000" b="1" smtClean="0">
                <a:solidFill>
                  <a:srgbClr val="006699"/>
                </a:solidFill>
                <a:latin typeface="Helvetica" charset="0"/>
              </a:rPr>
            </a:fld>
            <a:endParaRPr lang="en-US" altLang="en-US" sz="1000" b="1" dirty="0">
              <a:solidFill>
                <a:srgbClr val="006699"/>
              </a:solidFill>
              <a:latin typeface="Helvetica" charset="0"/>
            </a:endParaRPr>
          </a:p>
        </p:txBody>
      </p:sp>
      <p:sp>
        <p:nvSpPr>
          <p:cNvPr id="1034" name="Text Box 10"/>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dirty="0">
                <a:solidFill>
                  <a:srgbClr val="006699"/>
                </a:solidFill>
                <a:latin typeface="Helvetica" charset="0"/>
              </a:rPr>
              <a:t>Silberschatz, Galvin and Gagne ©2018</a:t>
            </a:r>
            <a:endParaRPr lang="en-US" altLang="en-US" sz="1000" b="1" dirty="0">
              <a:solidFill>
                <a:srgbClr val="006699"/>
              </a:solidFill>
              <a:latin typeface="Helvetica" charset="0"/>
            </a:endParaRPr>
          </a:p>
        </p:txBody>
      </p:sp>
      <p:sp>
        <p:nvSpPr>
          <p:cNvPr id="1035" name="Text Box 11"/>
          <p:cNvSpPr txBox="1">
            <a:spLocks noChangeArrowheads="1"/>
          </p:cNvSpPr>
          <p:nvPr/>
        </p:nvSpPr>
        <p:spPr bwMode="auto">
          <a:xfrm>
            <a:off x="185738" y="6595087"/>
            <a:ext cx="2730500" cy="246062"/>
          </a:xfrm>
          <a:prstGeom prst="rect">
            <a:avLst/>
          </a:prstGeom>
          <a:noFill/>
          <a:ln>
            <a:noFill/>
          </a:ln>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dirty="0">
                <a:solidFill>
                  <a:srgbClr val="006699"/>
                </a:solidFill>
                <a:latin typeface="Helvetica" charset="0"/>
              </a:rPr>
              <a:t>Operating System Concepts – 10</a:t>
            </a:r>
            <a:r>
              <a:rPr lang="en-US" altLang="en-US" sz="1000" b="1" baseline="30000" dirty="0">
                <a:solidFill>
                  <a:srgbClr val="006699"/>
                </a:solidFill>
                <a:latin typeface="Helvetica" charset="0"/>
              </a:rPr>
              <a:t>th</a:t>
            </a:r>
            <a:r>
              <a:rPr lang="en-US" altLang="en-US" sz="1000" b="1" dirty="0">
                <a:solidFill>
                  <a:srgbClr val="006699"/>
                </a:solidFill>
                <a:latin typeface="Helvetica" charset="0"/>
              </a:rPr>
              <a:t> Edition</a:t>
            </a:r>
            <a:endParaRPr lang="en-US" altLang="en-US" sz="1000" b="1" dirty="0">
              <a:solidFill>
                <a:srgbClr val="006699"/>
              </a:solidFill>
              <a:latin typeface="Helvetica" charset="0"/>
            </a:endParaRPr>
          </a:p>
        </p:txBody>
      </p:sp>
      <p:pic>
        <p:nvPicPr>
          <p:cNvPr id="1036" name="Picture 12" descr="dino_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3200" b="1">
          <a:solidFill>
            <a:srgbClr val="006699"/>
          </a:solidFill>
          <a:latin typeface="+mj-lt"/>
          <a:ea typeface="MS PGothic" panose="020B0600070205080204"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panose="020B0604020202020204" pitchFamily="34" charset="0"/>
        </a:defRPr>
      </a:lvl6pPr>
      <a:lvl7pPr marL="914400" algn="ctr" rtl="0" fontAlgn="base">
        <a:spcBef>
          <a:spcPct val="0"/>
        </a:spcBef>
        <a:spcAft>
          <a:spcPct val="0"/>
        </a:spcAft>
        <a:defRPr sz="3200" b="1">
          <a:solidFill>
            <a:srgbClr val="006699"/>
          </a:solidFill>
          <a:latin typeface="Arial" panose="020B0604020202020204" pitchFamily="34" charset="0"/>
        </a:defRPr>
      </a:lvl7pPr>
      <a:lvl8pPr marL="1371600" algn="ctr" rtl="0" fontAlgn="base">
        <a:spcBef>
          <a:spcPct val="0"/>
        </a:spcBef>
        <a:spcAft>
          <a:spcPct val="0"/>
        </a:spcAft>
        <a:defRPr sz="3200" b="1">
          <a:solidFill>
            <a:srgbClr val="006699"/>
          </a:solidFill>
          <a:latin typeface="Arial" panose="020B0604020202020204" pitchFamily="34" charset="0"/>
        </a:defRPr>
      </a:lvl8pPr>
      <a:lvl9pPr marL="1828800" algn="ctr" rtl="0" fontAlgn="base">
        <a:spcBef>
          <a:spcPct val="0"/>
        </a:spcBef>
        <a:spcAft>
          <a:spcPct val="0"/>
        </a:spcAft>
        <a:defRPr sz="3200" b="1">
          <a:solidFill>
            <a:srgbClr val="006699"/>
          </a:solidFill>
          <a:latin typeface="Arial" panose="020B0604020202020204" pitchFamily="34"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anose="020B0600070205080204"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anose="020B0600070205080204"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anose="020B0600070205080204"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anose="020B0600070205080204"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7.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8.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0.w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11.wmf"/><Relationship Id="rId1" Type="http://schemas.openxmlformats.org/officeDocument/2006/relationships/oleObject" Target="../embeddings/oleObject1.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3.w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14.w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image" Target="../media/image16.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image" Target="../media/image17.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23.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5.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jpe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25.jpe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26.jpe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jpe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jpe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29.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30.jpe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1.jpe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image" Target="../media/image32.jpe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33.jpe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34.jpe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35.jpe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image" Target="../media/image36.jpe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6.xml"/><Relationship Id="rId1" Type="http://schemas.openxmlformats.org/officeDocument/2006/relationships/image" Target="../media/image40.jpe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6.xml"/><Relationship Id="rId1" Type="http://schemas.openxmlformats.org/officeDocument/2006/relationships/image" Target="../media/image41.jpe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image" Target="../media/image42.jpe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88.xml.rels><?xml version="1.0" encoding="UTF-8" standalone="yes"?>
<Relationships xmlns="http://schemas.openxmlformats.org/package/2006/relationships"><Relationship Id="rId5" Type="http://schemas.openxmlformats.org/officeDocument/2006/relationships/notesSlide" Target="../notesSlides/notesSlide59.xml"/><Relationship Id="rId4" Type="http://schemas.openxmlformats.org/officeDocument/2006/relationships/slideLayout" Target="../slideLayouts/slideLayout2.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6.xml"/><Relationship Id="rId1" Type="http://schemas.openxmlformats.org/officeDocument/2006/relationships/image" Target="../media/image47.jpe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p:cNvSpPr>
            <a:spLocks noGrp="1" noChangeArrowheads="1"/>
          </p:cNvSpPr>
          <p:nvPr>
            <p:ph type="ctrTitle"/>
          </p:nvPr>
        </p:nvSpPr>
        <p:spPr>
          <a:xfrm>
            <a:off x="685800" y="782638"/>
            <a:ext cx="7772400" cy="2127250"/>
          </a:xfrm>
        </p:spPr>
        <p:txBody>
          <a:bodyPr/>
          <a:lstStyle/>
          <a:p>
            <a:pPr eaLnBrk="1" hangingPunct="1"/>
            <a:r>
              <a:rPr lang="en-US" altLang="en-US" dirty="0"/>
              <a:t>Chapter 5:  CPU Scheduling</a:t>
            </a:r>
            <a:endParaRPr lang="en-US"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a:xfrm>
            <a:off x="990600" y="214313"/>
            <a:ext cx="7696200" cy="576262"/>
          </a:xfrm>
        </p:spPr>
        <p:txBody>
          <a:bodyPr/>
          <a:lstStyle/>
          <a:p>
            <a:pPr eaLnBrk="1" hangingPunct="1"/>
            <a:r>
              <a:rPr lang="en-US" altLang="en-US" dirty="0"/>
              <a:t>Scheduling Criteria</a:t>
            </a:r>
            <a:endParaRPr lang="en-US" altLang="en-US" dirty="0"/>
          </a:p>
        </p:txBody>
      </p:sp>
      <p:sp>
        <p:nvSpPr>
          <p:cNvPr id="19458" name="Rectangle 3"/>
          <p:cNvSpPr>
            <a:spLocks noGrp="1" noChangeArrowheads="1"/>
          </p:cNvSpPr>
          <p:nvPr>
            <p:ph type="body" idx="1"/>
          </p:nvPr>
        </p:nvSpPr>
        <p:spPr>
          <a:xfrm>
            <a:off x="849085" y="1246189"/>
            <a:ext cx="6692761" cy="4904520"/>
          </a:xfrm>
        </p:spPr>
        <p:txBody>
          <a:bodyPr/>
          <a:lstStyle/>
          <a:p>
            <a:r>
              <a:rPr lang="en-US" altLang="en-US" b="1" dirty="0"/>
              <a:t>CPU utilization </a:t>
            </a:r>
            <a:r>
              <a:rPr lang="en-US" altLang="en-US" dirty="0"/>
              <a:t>– keep the CPU as busy as possible</a:t>
            </a:r>
            <a:endParaRPr lang="en-US" altLang="en-US" dirty="0"/>
          </a:p>
          <a:p>
            <a:r>
              <a:rPr lang="en-US" altLang="en-US" b="1" dirty="0"/>
              <a:t>Throughput</a:t>
            </a:r>
            <a:r>
              <a:rPr lang="en-US" altLang="en-US" dirty="0"/>
              <a:t> – # of processes that complete their execution per time unit</a:t>
            </a:r>
            <a:endParaRPr lang="en-US" altLang="en-US" dirty="0"/>
          </a:p>
          <a:p>
            <a:r>
              <a:rPr lang="en-US" altLang="en-US" b="1" dirty="0"/>
              <a:t>Turnaround time </a:t>
            </a:r>
            <a:r>
              <a:rPr lang="en-US" altLang="en-US" dirty="0"/>
              <a:t>– amount of time to execute a particular process</a:t>
            </a:r>
            <a:endParaRPr lang="en-US" altLang="en-US" dirty="0"/>
          </a:p>
          <a:p>
            <a:r>
              <a:rPr lang="en-US" altLang="en-US" b="1" dirty="0"/>
              <a:t>Waiting time </a:t>
            </a:r>
            <a:r>
              <a:rPr lang="en-US" altLang="en-US" dirty="0"/>
              <a:t>– amount of time a process has been waiting in the ready queue</a:t>
            </a:r>
            <a:endParaRPr lang="en-US" altLang="en-US" dirty="0"/>
          </a:p>
          <a:p>
            <a:r>
              <a:rPr lang="en-US" altLang="en-US" b="1" dirty="0"/>
              <a:t>Response time </a:t>
            </a:r>
            <a:r>
              <a:rPr lang="en-US" altLang="en-US" dirty="0"/>
              <a:t>– amount of time it takes from when a request was submitted until the first response is produced. </a:t>
            </a:r>
            <a:endParaRPr lang="en-US"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423450" y="143942"/>
            <a:ext cx="7513637" cy="576262"/>
          </a:xfrm>
        </p:spPr>
        <p:txBody>
          <a:bodyPr/>
          <a:lstStyle/>
          <a:p>
            <a:pPr eaLnBrk="1" hangingPunct="1"/>
            <a:r>
              <a:rPr lang="en-US" altLang="en-US" sz="2800" dirty="0"/>
              <a:t>Scheduling Algorithm Optimization Criteria</a:t>
            </a:r>
            <a:endParaRPr lang="en-US" altLang="en-US" sz="2800" dirty="0"/>
          </a:p>
        </p:txBody>
      </p:sp>
      <p:sp>
        <p:nvSpPr>
          <p:cNvPr id="21506" name="Rectangle 3"/>
          <p:cNvSpPr>
            <a:spLocks noGrp="1" noChangeArrowheads="1"/>
          </p:cNvSpPr>
          <p:nvPr>
            <p:ph type="body" idx="1"/>
          </p:nvPr>
        </p:nvSpPr>
        <p:spPr>
          <a:xfrm>
            <a:off x="852488" y="1113511"/>
            <a:ext cx="6115050" cy="4483100"/>
          </a:xfrm>
        </p:spPr>
        <p:txBody>
          <a:bodyPr/>
          <a:lstStyle/>
          <a:p>
            <a:r>
              <a:rPr lang="en-US" altLang="en-US" dirty="0"/>
              <a:t>Max CPU utilization</a:t>
            </a:r>
            <a:endParaRPr lang="en-US" altLang="en-US" dirty="0"/>
          </a:p>
          <a:p>
            <a:r>
              <a:rPr lang="en-US" altLang="en-US" dirty="0"/>
              <a:t>Max throughput</a:t>
            </a:r>
            <a:endParaRPr lang="en-US" altLang="en-US" dirty="0"/>
          </a:p>
          <a:p>
            <a:r>
              <a:rPr lang="en-US" altLang="en-US" dirty="0"/>
              <a:t>Min turnaround time </a:t>
            </a:r>
            <a:endParaRPr lang="en-US" altLang="en-US" dirty="0"/>
          </a:p>
          <a:p>
            <a:r>
              <a:rPr lang="en-US" altLang="en-US" dirty="0"/>
              <a:t>Min waiting time </a:t>
            </a:r>
            <a:endParaRPr lang="en-US" altLang="en-US" dirty="0"/>
          </a:p>
          <a:p>
            <a:r>
              <a:rPr lang="en-US" altLang="en-US" dirty="0"/>
              <a:t>Min response time</a:t>
            </a:r>
            <a:endParaRPr lang="en-US"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CPU scheduling Algorithms</a:t>
            </a:r>
            <a:endParaRPr lang="en-IN" dirty="0"/>
          </a:p>
        </p:txBody>
      </p:sp>
      <p:sp>
        <p:nvSpPr>
          <p:cNvPr id="3" name="Content Placeholder 2"/>
          <p:cNvSpPr>
            <a:spLocks noGrp="1"/>
          </p:cNvSpPr>
          <p:nvPr>
            <p:ph idx="1"/>
          </p:nvPr>
        </p:nvSpPr>
        <p:spPr/>
        <p:txBody>
          <a:bodyPr/>
          <a:lstStyle/>
          <a:p>
            <a:pPr>
              <a:buFont typeface="+mj-lt"/>
              <a:buAutoNum type="arabicPeriod"/>
            </a:pPr>
            <a:r>
              <a:rPr lang="en-US" b="0" dirty="0">
                <a:effectLst/>
              </a:rPr>
              <a:t>First come, First serve.</a:t>
            </a:r>
            <a:endParaRPr lang="en-US" b="0" dirty="0">
              <a:effectLst/>
            </a:endParaRPr>
          </a:p>
          <a:p>
            <a:pPr>
              <a:buFont typeface="+mj-lt"/>
              <a:buAutoNum type="arabicPeriod"/>
            </a:pPr>
            <a:r>
              <a:rPr lang="en-US" b="0" dirty="0">
                <a:effectLst/>
              </a:rPr>
              <a:t>Round Robin Scheduling.</a:t>
            </a:r>
            <a:endParaRPr lang="en-US" b="0" dirty="0">
              <a:effectLst/>
            </a:endParaRPr>
          </a:p>
          <a:p>
            <a:pPr>
              <a:buFont typeface="+mj-lt"/>
              <a:buAutoNum type="arabicPeriod"/>
            </a:pPr>
            <a:r>
              <a:rPr lang="en-US" b="0" dirty="0">
                <a:effectLst/>
              </a:rPr>
              <a:t>Shortest Job First.</a:t>
            </a:r>
            <a:endParaRPr lang="en-US" b="0" dirty="0">
              <a:effectLst/>
            </a:endParaRPr>
          </a:p>
          <a:p>
            <a:pPr>
              <a:buFont typeface="+mj-lt"/>
              <a:buAutoNum type="arabicPeriod"/>
            </a:pPr>
            <a:r>
              <a:rPr lang="en-US" b="0" dirty="0">
                <a:effectLst/>
              </a:rPr>
              <a:t>Shortest remaining time first.</a:t>
            </a:r>
            <a:endParaRPr lang="en-US" b="0" dirty="0">
              <a:effectLst/>
            </a:endParaRPr>
          </a:p>
          <a:p>
            <a:pPr>
              <a:buFont typeface="+mj-lt"/>
              <a:buAutoNum type="arabicPeriod"/>
            </a:pPr>
            <a:r>
              <a:rPr lang="en-US" b="0" dirty="0">
                <a:effectLst/>
              </a:rPr>
              <a:t>Priority scheduling.</a:t>
            </a:r>
            <a:endParaRPr lang="en-US" b="0" dirty="0">
              <a:effectLst/>
            </a:endParaRPr>
          </a:p>
          <a:p>
            <a:pPr>
              <a:buFont typeface="+mj-lt"/>
              <a:buAutoNum type="arabicPeriod"/>
            </a:pPr>
            <a:r>
              <a:rPr lang="en-US" b="0" dirty="0">
                <a:effectLst/>
              </a:rPr>
              <a:t>Multilevel queue scheduling.</a:t>
            </a:r>
            <a:endParaRPr lang="en-US" b="0" dirty="0">
              <a:effectLst/>
            </a:endParaRPr>
          </a:p>
          <a:p>
            <a:pPr>
              <a:buFont typeface="+mj-lt"/>
              <a:buAutoNum type="arabicPeriod"/>
            </a:pPr>
            <a:r>
              <a:rPr lang="en-US" b="0" dirty="0">
                <a:effectLst/>
              </a:rPr>
              <a:t>Multilevel feedback queues scheduling.</a:t>
            </a:r>
            <a:endParaRPr lang="en-US" b="0" dirty="0">
              <a:effectLst/>
            </a:endParaRPr>
          </a:p>
          <a:p>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Modes in CPU Scheduling Algorithms</a:t>
            </a:r>
            <a:endParaRPr lang="en-IN" dirty="0"/>
          </a:p>
        </p:txBody>
      </p:sp>
      <p:sp>
        <p:nvSpPr>
          <p:cNvPr id="3" name="Content Placeholder 2"/>
          <p:cNvSpPr>
            <a:spLocks noGrp="1"/>
          </p:cNvSpPr>
          <p:nvPr>
            <p:ph idx="1"/>
          </p:nvPr>
        </p:nvSpPr>
        <p:spPr/>
        <p:txBody>
          <a:bodyPr/>
          <a:lstStyle/>
          <a:p>
            <a:r>
              <a:rPr lang="en-US" dirty="0"/>
              <a:t>There are two modes in CPU Scheduling Algorithms. They are:</a:t>
            </a:r>
            <a:endParaRPr lang="en-US" dirty="0"/>
          </a:p>
          <a:p>
            <a:pPr>
              <a:buFont typeface="+mj-lt"/>
              <a:buAutoNum type="arabicPeriod"/>
            </a:pPr>
            <a:r>
              <a:rPr lang="en-US" dirty="0"/>
              <a:t>Pre-emptive Approach</a:t>
            </a:r>
            <a:endParaRPr lang="en-US" dirty="0"/>
          </a:p>
          <a:p>
            <a:pPr>
              <a:buFont typeface="+mj-lt"/>
              <a:buAutoNum type="arabicPeriod"/>
            </a:pPr>
            <a:r>
              <a:rPr lang="en-US" dirty="0"/>
              <a:t>Non Pre-emptive Approach</a:t>
            </a:r>
            <a:endParaRPr lang="en-US" dirty="0"/>
          </a:p>
          <a:p>
            <a:r>
              <a:rPr lang="en-US" dirty="0"/>
              <a:t>In Pre </a:t>
            </a:r>
            <a:r>
              <a:rPr lang="en-US" dirty="0" err="1"/>
              <a:t>Emptive</a:t>
            </a:r>
            <a:r>
              <a:rPr lang="en-US" dirty="0"/>
              <a:t>-Approach the process once starts its execution then the CPU is allotted to the same process until the completion of process. There would be no shift of Processes by the Central Processing Unit. The complete CPU is allocated to the Process and there would be no change of CPU allocation until the process is complete.</a:t>
            </a:r>
            <a:endParaRPr lang="en-US" dirty="0"/>
          </a:p>
          <a:p>
            <a:r>
              <a:rPr lang="en-US" dirty="0"/>
              <a:t>In Non-Pre </a:t>
            </a:r>
            <a:r>
              <a:rPr lang="en-US" dirty="0" err="1"/>
              <a:t>Emptive</a:t>
            </a:r>
            <a:r>
              <a:rPr lang="en-US" dirty="0"/>
              <a:t>-Approach the process once stars its execution, then the CPU is not allotted to the same process until the completion of process. There is a shift of Processes by the Central Processing Unit. The complete CPU is allocated to the Process when only certain required conditions are achieved and there will be change of CPU allocation if there is break or False occurrence in the required conditions.</a:t>
            </a:r>
            <a:endParaRPr lang="en-US" dirty="0"/>
          </a:p>
          <a:p>
            <a:endParaRPr lang="en-I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a:xfrm>
            <a:off x="1107396" y="287515"/>
            <a:ext cx="7997825" cy="457200"/>
          </a:xfrm>
        </p:spPr>
        <p:txBody>
          <a:bodyPr/>
          <a:lstStyle/>
          <a:p>
            <a:pPr eaLnBrk="1" hangingPunct="1"/>
            <a:r>
              <a:rPr lang="en-US" altLang="en-US" sz="2800" dirty="0"/>
              <a:t>First- Come, First-Served (FCFS) Scheduling</a:t>
            </a:r>
            <a:endParaRPr lang="en-US" altLang="en-US" sz="2800" dirty="0"/>
          </a:p>
        </p:txBody>
      </p:sp>
      <p:sp>
        <p:nvSpPr>
          <p:cNvPr id="23554" name="Rectangle 3"/>
          <p:cNvSpPr>
            <a:spLocks noGrp="1" noChangeArrowheads="1"/>
          </p:cNvSpPr>
          <p:nvPr>
            <p:ph type="body" idx="1"/>
          </p:nvPr>
        </p:nvSpPr>
        <p:spPr>
          <a:xfrm>
            <a:off x="833438" y="1250950"/>
            <a:ext cx="7566025" cy="4114800"/>
          </a:xfrm>
        </p:spPr>
        <p:txBody>
          <a:bodyPr/>
          <a:lstStyle/>
          <a:p>
            <a:pPr>
              <a:lnSpc>
                <a:spcPct val="90000"/>
              </a:lnSpc>
              <a:buFont typeface="Monotype Sorts" pitchFamily="-84" charset="2"/>
              <a:buNone/>
              <a:tabLst>
                <a:tab pos="3028950" algn="ctr"/>
                <a:tab pos="4633595" algn="ctr"/>
              </a:tabLst>
            </a:pPr>
            <a:r>
              <a:rPr lang="en-US" altLang="en-US" sz="1600" dirty="0"/>
              <a:t>		</a:t>
            </a:r>
            <a:r>
              <a:rPr lang="en-US" altLang="en-US" u="sng" dirty="0"/>
              <a:t>Process</a:t>
            </a:r>
            <a:r>
              <a:rPr lang="en-US" altLang="en-US" dirty="0"/>
              <a:t>	</a:t>
            </a:r>
            <a:r>
              <a:rPr lang="en-US" altLang="en-US" u="sng" dirty="0"/>
              <a:t>Burst Time(</a:t>
            </a:r>
            <a:r>
              <a:rPr lang="en-US" altLang="en-US" u="sng" dirty="0" err="1"/>
              <a:t>ms</a:t>
            </a:r>
            <a:r>
              <a:rPr lang="en-US" altLang="en-US" u="sng" dirty="0"/>
              <a:t>)	</a:t>
            </a:r>
            <a:endParaRPr lang="en-US" altLang="en-US" u="sng" dirty="0"/>
          </a:p>
          <a:p>
            <a:pPr>
              <a:lnSpc>
                <a:spcPct val="90000"/>
              </a:lnSpc>
              <a:buFont typeface="Monotype Sorts" pitchFamily="-84" charset="2"/>
              <a:buNone/>
              <a:tabLst>
                <a:tab pos="3028950" algn="ctr"/>
                <a:tab pos="4633595" algn="ctr"/>
              </a:tabLst>
            </a:pPr>
            <a:r>
              <a:rPr lang="en-US" altLang="en-US" dirty="0"/>
              <a:t>		 </a:t>
            </a:r>
            <a:r>
              <a:rPr lang="en-US" altLang="en-US" i="1" dirty="0"/>
              <a:t>P</a:t>
            </a:r>
            <a:r>
              <a:rPr lang="en-US" altLang="en-US" i="1" baseline="-25000" dirty="0"/>
              <a:t>1</a:t>
            </a:r>
            <a:r>
              <a:rPr lang="en-US" altLang="en-US" dirty="0"/>
              <a:t>	24</a:t>
            </a:r>
            <a:endParaRPr lang="en-US" altLang="en-US" dirty="0"/>
          </a:p>
          <a:p>
            <a:pPr>
              <a:lnSpc>
                <a:spcPct val="90000"/>
              </a:lnSpc>
              <a:buFont typeface="Monotype Sorts" pitchFamily="-84" charset="2"/>
              <a:buNone/>
              <a:tabLst>
                <a:tab pos="3028950" algn="ctr"/>
                <a:tab pos="4633595" algn="ctr"/>
              </a:tabLst>
            </a:pPr>
            <a:r>
              <a:rPr lang="en-US" altLang="en-US" dirty="0"/>
              <a:t>		 </a:t>
            </a:r>
            <a:r>
              <a:rPr lang="en-US" altLang="en-US" i="1" dirty="0"/>
              <a:t>P</a:t>
            </a:r>
            <a:r>
              <a:rPr lang="en-US" altLang="en-US" i="1" baseline="-25000" dirty="0"/>
              <a:t>2</a:t>
            </a:r>
            <a:r>
              <a:rPr lang="en-US" altLang="en-US" dirty="0"/>
              <a:t> 	3</a:t>
            </a:r>
            <a:endParaRPr lang="en-US" altLang="en-US" dirty="0"/>
          </a:p>
          <a:p>
            <a:pPr>
              <a:lnSpc>
                <a:spcPct val="90000"/>
              </a:lnSpc>
              <a:buFont typeface="Monotype Sorts" pitchFamily="-84" charset="2"/>
              <a:buNone/>
              <a:tabLst>
                <a:tab pos="3028950" algn="ctr"/>
                <a:tab pos="4633595" algn="ctr"/>
              </a:tabLst>
            </a:pPr>
            <a:r>
              <a:rPr lang="en-US" altLang="en-US" dirty="0"/>
              <a:t>		 </a:t>
            </a:r>
            <a:r>
              <a:rPr lang="en-US" altLang="en-US" i="1" dirty="0"/>
              <a:t>P</a:t>
            </a:r>
            <a:r>
              <a:rPr lang="en-US" altLang="en-US" i="1" baseline="-25000" dirty="0"/>
              <a:t>3	 </a:t>
            </a:r>
            <a:r>
              <a:rPr lang="en-US" altLang="en-US" dirty="0"/>
              <a:t>3</a:t>
            </a:r>
            <a:r>
              <a:rPr lang="en-US" altLang="en-US" i="1" baseline="-25000" dirty="0"/>
              <a:t> </a:t>
            </a:r>
            <a:endParaRPr lang="en-US" altLang="en-US" i="1" baseline="-25000" dirty="0"/>
          </a:p>
          <a:p>
            <a:pPr>
              <a:lnSpc>
                <a:spcPct val="90000"/>
              </a:lnSpc>
              <a:tabLst>
                <a:tab pos="3028950" algn="ctr"/>
                <a:tab pos="4633595" algn="ctr"/>
              </a:tabLst>
            </a:pPr>
            <a:r>
              <a:rPr lang="en-US" altLang="en-US" dirty="0"/>
              <a:t>Suppose that the processes arrive in the order: </a:t>
            </a:r>
            <a:r>
              <a:rPr lang="en-US" altLang="en-US" i="1" dirty="0"/>
              <a:t>P</a:t>
            </a:r>
            <a:r>
              <a:rPr lang="en-US" altLang="en-US" i="1" baseline="-25000" dirty="0"/>
              <a:t>1</a:t>
            </a:r>
            <a:r>
              <a:rPr lang="en-US" altLang="en-US" dirty="0"/>
              <a:t> , </a:t>
            </a:r>
            <a:r>
              <a:rPr lang="en-US" altLang="en-US" i="1" dirty="0"/>
              <a:t>P</a:t>
            </a:r>
            <a:r>
              <a:rPr lang="en-US" altLang="en-US" i="1" baseline="-25000" dirty="0"/>
              <a:t>2</a:t>
            </a:r>
            <a:r>
              <a:rPr lang="en-US" altLang="en-US" dirty="0"/>
              <a:t> , </a:t>
            </a:r>
            <a:r>
              <a:rPr lang="en-US" altLang="en-US" i="1" dirty="0"/>
              <a:t>P</a:t>
            </a:r>
            <a:r>
              <a:rPr lang="en-US" altLang="en-US" i="1" baseline="-25000" dirty="0"/>
              <a:t>3  </a:t>
            </a:r>
            <a:br>
              <a:rPr lang="en-US" altLang="en-US" i="1" baseline="-25000" dirty="0"/>
            </a:br>
            <a:r>
              <a:rPr lang="en-US" altLang="en-US" dirty="0"/>
              <a:t>The Gantt Chart for the schedule is:</a:t>
            </a:r>
            <a:br>
              <a:rPr lang="en-US" altLang="en-US" dirty="0"/>
            </a:br>
            <a:br>
              <a:rPr lang="en-US" altLang="en-US" sz="1600" dirty="0"/>
            </a:br>
            <a:br>
              <a:rPr lang="en-US" altLang="en-US" sz="1600" dirty="0"/>
            </a:br>
            <a:br>
              <a:rPr lang="en-US" altLang="en-US" sz="1600" dirty="0"/>
            </a:br>
            <a:br>
              <a:rPr lang="en-US" altLang="en-US" sz="1600" dirty="0"/>
            </a:br>
            <a:endParaRPr lang="en-US" altLang="en-US" sz="1600" dirty="0"/>
          </a:p>
          <a:p>
            <a:pPr>
              <a:lnSpc>
                <a:spcPct val="90000"/>
              </a:lnSpc>
              <a:buFont typeface="Monotype Sorts" pitchFamily="-84" charset="2"/>
              <a:buNone/>
              <a:tabLst>
                <a:tab pos="3028950" algn="ctr"/>
                <a:tab pos="4633595" algn="ctr"/>
              </a:tabLst>
            </a:pPr>
            <a:endParaRPr lang="en-US" altLang="en-US" sz="1600" dirty="0"/>
          </a:p>
          <a:p>
            <a:pPr>
              <a:lnSpc>
                <a:spcPct val="90000"/>
              </a:lnSpc>
              <a:tabLst>
                <a:tab pos="3028950" algn="ctr"/>
                <a:tab pos="4633595" algn="ctr"/>
              </a:tabLst>
            </a:pPr>
            <a:r>
              <a:rPr lang="en-US" altLang="en-US" dirty="0"/>
              <a:t>Waiting time for </a:t>
            </a:r>
            <a:r>
              <a:rPr lang="en-US" altLang="en-US" i="1" dirty="0"/>
              <a:t>P</a:t>
            </a:r>
            <a:r>
              <a:rPr lang="en-US" altLang="en-US" i="1" baseline="-25000" dirty="0"/>
              <a:t>1</a:t>
            </a:r>
            <a:r>
              <a:rPr lang="en-US" altLang="en-US" dirty="0"/>
              <a:t>  = 0; </a:t>
            </a:r>
            <a:r>
              <a:rPr lang="en-US" altLang="en-US" i="1" dirty="0"/>
              <a:t>P</a:t>
            </a:r>
            <a:r>
              <a:rPr lang="en-US" altLang="en-US" i="1" baseline="-25000" dirty="0"/>
              <a:t>2</a:t>
            </a:r>
            <a:r>
              <a:rPr lang="en-US" altLang="en-US" dirty="0"/>
              <a:t>  = 24; </a:t>
            </a:r>
            <a:r>
              <a:rPr lang="en-US" altLang="en-US" i="1" dirty="0"/>
              <a:t>P</a:t>
            </a:r>
            <a:r>
              <a:rPr lang="en-US" altLang="en-US" i="1" baseline="-25000" dirty="0"/>
              <a:t>3 </a:t>
            </a:r>
            <a:r>
              <a:rPr lang="en-US" altLang="en-US" dirty="0"/>
              <a:t>= 27 </a:t>
            </a:r>
            <a:r>
              <a:rPr lang="en-US" altLang="en-US" dirty="0" err="1"/>
              <a:t>ms</a:t>
            </a:r>
            <a:endParaRPr lang="en-US" altLang="en-US" dirty="0"/>
          </a:p>
          <a:p>
            <a:pPr>
              <a:lnSpc>
                <a:spcPct val="90000"/>
              </a:lnSpc>
              <a:tabLst>
                <a:tab pos="3028950" algn="ctr"/>
                <a:tab pos="4633595" algn="ctr"/>
              </a:tabLst>
            </a:pPr>
            <a:r>
              <a:rPr lang="en-US" altLang="en-US" dirty="0"/>
              <a:t>Average waiting time:  (0 + 24 + 27)/3 = 17 </a:t>
            </a:r>
            <a:r>
              <a:rPr lang="en-US" altLang="en-US" dirty="0" err="1"/>
              <a:t>ms</a:t>
            </a:r>
            <a:endParaRPr lang="en-US" altLang="en-US" dirty="0"/>
          </a:p>
          <a:p>
            <a:pPr>
              <a:lnSpc>
                <a:spcPct val="90000"/>
              </a:lnSpc>
              <a:tabLst>
                <a:tab pos="3028950" algn="ctr"/>
                <a:tab pos="4633595" algn="ctr"/>
              </a:tabLst>
            </a:pPr>
            <a:r>
              <a:rPr lang="en-US" altLang="en-US" dirty="0"/>
              <a:t>TAT: (24+27+30) =81ms</a:t>
            </a:r>
            <a:endParaRPr lang="en-US" altLang="en-US" dirty="0"/>
          </a:p>
          <a:p>
            <a:pPr>
              <a:lnSpc>
                <a:spcPct val="90000"/>
              </a:lnSpc>
              <a:tabLst>
                <a:tab pos="3028950" algn="ctr"/>
                <a:tab pos="4633595" algn="ctr"/>
              </a:tabLst>
            </a:pPr>
            <a:r>
              <a:rPr lang="en-US" altLang="en-US" dirty="0"/>
              <a:t>ATAT: (24+27+30)/3 = 27 </a:t>
            </a:r>
            <a:r>
              <a:rPr lang="en-US" altLang="en-US" dirty="0" err="1"/>
              <a:t>ms</a:t>
            </a:r>
            <a:endParaRPr lang="en-US" altLang="en-US" dirty="0"/>
          </a:p>
        </p:txBody>
      </p:sp>
      <p:pic>
        <p:nvPicPr>
          <p:cNvPr id="23555"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171575" y="3479800"/>
            <a:ext cx="6954838"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Turnaround time:</a:t>
            </a:r>
            <a:endParaRPr lang="en-IN" dirty="0"/>
          </a:p>
        </p:txBody>
      </p:sp>
      <p:sp>
        <p:nvSpPr>
          <p:cNvPr id="3" name="Content Placeholder 2"/>
          <p:cNvSpPr>
            <a:spLocks noGrp="1"/>
          </p:cNvSpPr>
          <p:nvPr>
            <p:ph idx="1"/>
          </p:nvPr>
        </p:nvSpPr>
        <p:spPr/>
        <p:txBody>
          <a:bodyPr/>
          <a:lstStyle/>
          <a:p>
            <a:r>
              <a:rPr lang="en-US" b="0" dirty="0">
                <a:effectLst/>
              </a:rPr>
              <a:t>Turnaround time refers to the time interval from the time of submission of a process towards the time of the finishing of the process. Turnaround time can also be considered the addition of the time periods spent waiting to get into memory or ready queue and execution on CPU . </a:t>
            </a:r>
            <a:endParaRPr lang="en-US" b="0" dirty="0">
              <a:effectLst/>
            </a:endParaRPr>
          </a:p>
          <a:p>
            <a:r>
              <a:rPr lang="en-US" b="0" dirty="0">
                <a:effectLst/>
              </a:rPr>
              <a:t>Turnaround time (TAT) is defined as the total time interval between the time of process submission and the time of its completion. The significant difference between the time of completion and the time of arrival is named the turnaround time of the process.</a:t>
            </a:r>
            <a:endParaRPr lang="en-US" dirty="0"/>
          </a:p>
          <a:p>
            <a:r>
              <a:rPr lang="en-US" b="0" dirty="0">
                <a:effectLst/>
              </a:rPr>
              <a:t>CT (Completion Time) – Completion time is the exact time when a process finishes the execution.</a:t>
            </a:r>
            <a:endParaRPr lang="en-US" dirty="0"/>
          </a:p>
          <a:p>
            <a:r>
              <a:rPr lang="en-US" b="0" dirty="0">
                <a:effectLst/>
              </a:rPr>
              <a:t>AT (Arrival Time) – Arrival time is called as the time of arrival of a process before the state of preparedness (before its execution).</a:t>
            </a:r>
            <a:endParaRPr lang="en-US" dirty="0"/>
          </a:p>
          <a:p>
            <a:r>
              <a:rPr lang="en-US" b="0" dirty="0">
                <a:effectLst/>
              </a:rPr>
              <a:t>Therefore, TAT = CT-AT. , or TAT=BT+WT</a:t>
            </a:r>
            <a:endParaRPr lang="en-US" dirty="0"/>
          </a:p>
          <a:p>
            <a:endParaRPr lang="en-US" b="0" dirty="0">
              <a:effectLs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effectLst/>
              </a:rPr>
              <a:t>Waiting time (WT)</a:t>
            </a:r>
            <a:endParaRPr lang="en-IN" dirty="0"/>
          </a:p>
        </p:txBody>
      </p:sp>
      <p:sp>
        <p:nvSpPr>
          <p:cNvPr id="3" name="Content Placeholder 2"/>
          <p:cNvSpPr>
            <a:spLocks noGrp="1"/>
          </p:cNvSpPr>
          <p:nvPr>
            <p:ph idx="1"/>
          </p:nvPr>
        </p:nvSpPr>
        <p:spPr/>
        <p:txBody>
          <a:bodyPr/>
          <a:lstStyle/>
          <a:p>
            <a:r>
              <a:rPr lang="en-US" b="0" dirty="0">
                <a:effectLst/>
              </a:rPr>
              <a:t>Waiting time (WT) is defined as the total time that is spent by the process while staying in a ready queue before it reaches the CPU. Thus, waiting time = arrival time-scheduling time or =TAT-BT</a:t>
            </a:r>
            <a:endParaRPr lang="en-US" b="0" dirty="0">
              <a:effectLst/>
            </a:endParaRPr>
          </a:p>
          <a:p>
            <a:r>
              <a:rPr lang="en-US" b="0" dirty="0">
                <a:effectLst/>
              </a:rPr>
              <a:t>BT (Burst Time) – Burst time is the total time that is required by a process for its execution</a:t>
            </a:r>
            <a:r>
              <a:rPr lang="en-US" dirty="0"/>
              <a:t>, CPU burst.</a:t>
            </a:r>
            <a:endParaRPr lang="en-IN" dirty="0"/>
          </a:p>
          <a:p>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graphicFrame>
        <p:nvGraphicFramePr>
          <p:cNvPr id="4" name="Content Placeholder 3"/>
          <p:cNvGraphicFramePr>
            <a:graphicFrameLocks noGrp="1"/>
          </p:cNvGraphicFramePr>
          <p:nvPr>
            <p:ph idx="1"/>
          </p:nvPr>
        </p:nvGraphicFramePr>
        <p:xfrm>
          <a:off x="1058074" y="1212496"/>
          <a:ext cx="7224702" cy="4572710"/>
        </p:xfrm>
        <a:graphic>
          <a:graphicData uri="http://schemas.openxmlformats.org/drawingml/2006/table">
            <a:tbl>
              <a:tblPr/>
              <a:tblGrid>
                <a:gridCol w="3612351"/>
                <a:gridCol w="3612351"/>
              </a:tblGrid>
              <a:tr h="341941">
                <a:tc>
                  <a:txBody>
                    <a:bodyPr/>
                    <a:lstStyle/>
                    <a:p>
                      <a:r>
                        <a:rPr lang="en-IN" sz="1700" dirty="0">
                          <a:highlight>
                            <a:srgbClr val="FFFF00"/>
                          </a:highlight>
                        </a:rPr>
                        <a:t>Turn Around Time</a:t>
                      </a:r>
                      <a:endParaRPr lang="en-IN" sz="1700" dirty="0">
                        <a:highlight>
                          <a:srgbClr val="FFFF00"/>
                        </a:highlight>
                      </a:endParaRPr>
                    </a:p>
                  </a:txBody>
                  <a:tcPr marL="85485" marR="85485" marT="42743" marB="42743" anchor="ctr">
                    <a:lnL>
                      <a:noFill/>
                    </a:lnL>
                    <a:lnR>
                      <a:noFill/>
                    </a:lnR>
                    <a:lnT>
                      <a:noFill/>
                    </a:lnT>
                    <a:lnB>
                      <a:noFill/>
                    </a:lnB>
                  </a:tcPr>
                </a:tc>
                <a:tc>
                  <a:txBody>
                    <a:bodyPr/>
                    <a:lstStyle/>
                    <a:p>
                      <a:r>
                        <a:rPr lang="en-IN" sz="1700" dirty="0">
                          <a:highlight>
                            <a:srgbClr val="FFFF00"/>
                          </a:highlight>
                        </a:rPr>
                        <a:t>Waiting Time</a:t>
                      </a:r>
                      <a:endParaRPr lang="en-IN" sz="1700" dirty="0">
                        <a:highlight>
                          <a:srgbClr val="FFFF00"/>
                        </a:highlight>
                      </a:endParaRPr>
                    </a:p>
                  </a:txBody>
                  <a:tcPr marL="85485" marR="85485" marT="42743" marB="42743" anchor="ctr">
                    <a:lnL>
                      <a:noFill/>
                    </a:lnL>
                    <a:lnR>
                      <a:noFill/>
                    </a:lnR>
                    <a:lnT>
                      <a:noFill/>
                    </a:lnT>
                    <a:lnB>
                      <a:noFill/>
                    </a:lnB>
                  </a:tcPr>
                </a:tc>
              </a:tr>
              <a:tr h="1111310">
                <a:tc>
                  <a:txBody>
                    <a:bodyPr/>
                    <a:lstStyle/>
                    <a:p>
                      <a:pPr marL="342900" indent="-342900">
                        <a:buFont typeface="Arial" panose="020B0604020202020204" pitchFamily="34" charset="0"/>
                        <a:buChar char="•"/>
                      </a:pPr>
                      <a:r>
                        <a:rPr lang="en-US" sz="1700" dirty="0"/>
                        <a:t>The time since the process entered into ready queue for execution till the process completed it’s execution.</a:t>
                      </a:r>
                      <a:endParaRPr lang="en-US" sz="1700" dirty="0"/>
                    </a:p>
                  </a:txBody>
                  <a:tcPr marL="85485" marR="85485" marT="42743" marB="42743" anchor="ctr">
                    <a:lnL>
                      <a:noFill/>
                    </a:lnL>
                    <a:lnR>
                      <a:noFill/>
                    </a:lnR>
                    <a:lnT>
                      <a:noFill/>
                    </a:lnT>
                    <a:lnB>
                      <a:noFill/>
                    </a:lnB>
                  </a:tcPr>
                </a:tc>
                <a:tc>
                  <a:txBody>
                    <a:bodyPr/>
                    <a:lstStyle/>
                    <a:p>
                      <a:r>
                        <a:rPr lang="en-US" sz="1700" dirty="0"/>
                        <a:t>The time process spent in the ready queue and for I/O completion.</a:t>
                      </a:r>
                      <a:endParaRPr lang="en-US" sz="1700" dirty="0"/>
                    </a:p>
                  </a:txBody>
                  <a:tcPr marL="85485" marR="85485" marT="42743" marB="42743" anchor="ctr">
                    <a:lnL>
                      <a:noFill/>
                    </a:lnL>
                    <a:lnR>
                      <a:noFill/>
                    </a:lnR>
                    <a:lnT>
                      <a:noFill/>
                    </a:lnT>
                    <a:lnB>
                      <a:noFill/>
                    </a:lnB>
                  </a:tcPr>
                </a:tc>
              </a:tr>
              <a:tr h="1624222">
                <a:tc>
                  <a:txBody>
                    <a:bodyPr/>
                    <a:lstStyle/>
                    <a:p>
                      <a:pPr marL="342900" indent="-342900">
                        <a:buFont typeface="Arial" panose="020B0604020202020204" pitchFamily="34" charset="0"/>
                        <a:buChar char="•"/>
                      </a:pPr>
                      <a:r>
                        <a:rPr lang="en-US" sz="1700" dirty="0"/>
                        <a:t>Different CPU Scheduling algorithms produce different TAT for the same set of processes.</a:t>
                      </a:r>
                      <a:endParaRPr lang="en-US" sz="1700" dirty="0"/>
                    </a:p>
                  </a:txBody>
                  <a:tcPr marL="85485" marR="85485" marT="42743" marB="42743" anchor="ctr">
                    <a:lnL>
                      <a:noFill/>
                    </a:lnL>
                    <a:lnR>
                      <a:noFill/>
                    </a:lnR>
                    <a:lnT>
                      <a:noFill/>
                    </a:lnT>
                    <a:lnB>
                      <a:noFill/>
                    </a:lnB>
                  </a:tcPr>
                </a:tc>
                <a:tc>
                  <a:txBody>
                    <a:bodyPr/>
                    <a:lstStyle/>
                    <a:p>
                      <a:r>
                        <a:rPr lang="en-US" sz="1700" dirty="0"/>
                        <a:t>CPU Scheduling Algorithm doesn’t affect the amount of time during which a process executes or does I/O but only the amount of time that a process spends waiting in the ready queue.</a:t>
                      </a:r>
                      <a:endParaRPr lang="en-US" sz="1700" dirty="0"/>
                    </a:p>
                  </a:txBody>
                  <a:tcPr marL="85485" marR="85485" marT="42743" marB="42743" anchor="ctr">
                    <a:lnL>
                      <a:noFill/>
                    </a:lnL>
                    <a:lnR>
                      <a:noFill/>
                    </a:lnR>
                    <a:lnT>
                      <a:noFill/>
                    </a:lnT>
                    <a:lnB>
                      <a:noFill/>
                    </a:lnB>
                  </a:tcPr>
                </a:tc>
              </a:tr>
              <a:tr h="854854">
                <a:tc>
                  <a:txBody>
                    <a:bodyPr/>
                    <a:lstStyle/>
                    <a:p>
                      <a:pPr marL="342900" indent="-342900">
                        <a:buFont typeface="Arial" panose="020B0604020202020204" pitchFamily="34" charset="0"/>
                        <a:buChar char="•"/>
                      </a:pPr>
                      <a:r>
                        <a:rPr lang="en-US" sz="1700" dirty="0"/>
                        <a:t>The turnaround time is generally limited by the speed of the output device.</a:t>
                      </a:r>
                      <a:endParaRPr lang="en-US" sz="1700" dirty="0"/>
                    </a:p>
                  </a:txBody>
                  <a:tcPr marL="85485" marR="85485" marT="42743" marB="42743" anchor="ctr">
                    <a:lnL>
                      <a:noFill/>
                    </a:lnL>
                    <a:lnR>
                      <a:noFill/>
                    </a:lnR>
                    <a:lnT>
                      <a:noFill/>
                    </a:lnT>
                    <a:lnB>
                      <a:noFill/>
                    </a:lnB>
                  </a:tcPr>
                </a:tc>
                <a:tc>
                  <a:txBody>
                    <a:bodyPr/>
                    <a:lstStyle/>
                    <a:p>
                      <a:r>
                        <a:rPr lang="en-US" sz="1700"/>
                        <a:t>Waiting time has no such major effect.</a:t>
                      </a:r>
                      <a:endParaRPr lang="en-US" sz="1700"/>
                    </a:p>
                  </a:txBody>
                  <a:tcPr marL="85485" marR="85485" marT="42743" marB="42743" anchor="ctr">
                    <a:lnL>
                      <a:noFill/>
                    </a:lnL>
                    <a:lnR>
                      <a:noFill/>
                    </a:lnR>
                    <a:lnT>
                      <a:noFill/>
                    </a:lnT>
                    <a:lnB>
                      <a:noFill/>
                    </a:lnB>
                  </a:tcPr>
                </a:tc>
              </a:tr>
              <a:tr h="598398">
                <a:tc>
                  <a:txBody>
                    <a:bodyPr/>
                    <a:lstStyle/>
                    <a:p>
                      <a:pPr marL="342900" indent="-342900">
                        <a:buFont typeface="Arial" panose="020B0604020202020204" pitchFamily="34" charset="0"/>
                        <a:buChar char="•"/>
                      </a:pPr>
                      <a:r>
                        <a:rPr lang="en-US" sz="1700" dirty="0"/>
                        <a:t>Turn Around Time = Burst time + Waiting time. </a:t>
                      </a:r>
                      <a:endParaRPr lang="en-US" sz="1700" dirty="0"/>
                    </a:p>
                  </a:txBody>
                  <a:tcPr marL="85485" marR="85485" marT="42743" marB="42743" anchor="ctr">
                    <a:lnL>
                      <a:noFill/>
                    </a:lnL>
                    <a:lnR>
                      <a:noFill/>
                    </a:lnR>
                    <a:lnT>
                      <a:noFill/>
                    </a:lnT>
                    <a:lnB>
                      <a:noFill/>
                    </a:lnB>
                  </a:tcPr>
                </a:tc>
                <a:tc>
                  <a:txBody>
                    <a:bodyPr/>
                    <a:lstStyle/>
                    <a:p>
                      <a:r>
                        <a:rPr lang="en-US" sz="1700" dirty="0"/>
                        <a:t>Waiting time = Turn Around – Burst time.</a:t>
                      </a:r>
                      <a:endParaRPr lang="en-US" sz="1700" dirty="0"/>
                    </a:p>
                  </a:txBody>
                  <a:tcPr marL="85485" marR="85485" marT="42743" marB="42743" anchor="ctr">
                    <a:lnL>
                      <a:noFill/>
                    </a:lnL>
                    <a:lnR>
                      <a:noFill/>
                    </a:lnR>
                    <a:lnT>
                      <a:noFill/>
                    </a:lnT>
                    <a:lnB>
                      <a:noFill/>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xfrm>
            <a:off x="982663" y="231158"/>
            <a:ext cx="7704137" cy="576262"/>
          </a:xfrm>
        </p:spPr>
        <p:txBody>
          <a:bodyPr/>
          <a:lstStyle/>
          <a:p>
            <a:pPr eaLnBrk="1" hangingPunct="1"/>
            <a:r>
              <a:rPr lang="en-US" altLang="en-US" dirty="0"/>
              <a:t>FCFS Scheduling (Cont.)</a:t>
            </a:r>
            <a:endParaRPr lang="en-US" altLang="en-US" dirty="0"/>
          </a:p>
        </p:txBody>
      </p:sp>
      <p:sp>
        <p:nvSpPr>
          <p:cNvPr id="13315" name="Rectangle 3"/>
          <p:cNvSpPr>
            <a:spLocks noGrp="1" noChangeArrowheads="1"/>
          </p:cNvSpPr>
          <p:nvPr>
            <p:ph type="body" idx="1"/>
          </p:nvPr>
        </p:nvSpPr>
        <p:spPr>
          <a:xfrm>
            <a:off x="855663" y="1233488"/>
            <a:ext cx="7704137" cy="4530725"/>
          </a:xfrm>
        </p:spPr>
        <p:txBody>
          <a:bodyPr/>
          <a:lstStyle/>
          <a:p>
            <a:pPr>
              <a:buFont typeface="Monotype Sorts" pitchFamily="-84" charset="2"/>
              <a:buNone/>
              <a:tabLst>
                <a:tab pos="3649345" algn="ctr"/>
              </a:tabLst>
              <a:defRPr/>
            </a:pPr>
            <a:r>
              <a:rPr lang="en-US" altLang="en-US" dirty="0">
                <a:cs typeface="MS PGothic" charset="-128"/>
              </a:rPr>
              <a:t>Suppose that the processes arrive in the order:</a:t>
            </a:r>
            <a:endParaRPr lang="en-US" altLang="en-US" dirty="0">
              <a:cs typeface="MS PGothic" charset="-128"/>
            </a:endParaRPr>
          </a:p>
          <a:p>
            <a:pPr>
              <a:buFont typeface="Monotype Sorts" pitchFamily="-84" charset="2"/>
              <a:buNone/>
              <a:tabLst>
                <a:tab pos="3649345" algn="ctr"/>
              </a:tabLst>
              <a:defRPr/>
            </a:pPr>
            <a:r>
              <a:rPr lang="en-US" altLang="en-US" dirty="0">
                <a:cs typeface="MS PGothic" charset="-128"/>
              </a:rPr>
              <a:t>		 </a:t>
            </a:r>
            <a:r>
              <a:rPr lang="en-US" altLang="en-US" i="1" dirty="0">
                <a:cs typeface="MS PGothic" charset="-128"/>
              </a:rPr>
              <a:t>P</a:t>
            </a:r>
            <a:r>
              <a:rPr lang="en-US" altLang="en-US" i="1" baseline="-25000" dirty="0">
                <a:cs typeface="MS PGothic" charset="-128"/>
              </a:rPr>
              <a:t>2</a:t>
            </a:r>
            <a:r>
              <a:rPr lang="en-US" altLang="en-US" dirty="0">
                <a:cs typeface="MS PGothic" charset="-128"/>
              </a:rPr>
              <a:t> , </a:t>
            </a:r>
            <a:r>
              <a:rPr lang="en-US" altLang="en-US" i="1" dirty="0">
                <a:cs typeface="MS PGothic" charset="-128"/>
              </a:rPr>
              <a:t>P</a:t>
            </a:r>
            <a:r>
              <a:rPr lang="en-US" altLang="en-US" i="1" baseline="-25000" dirty="0">
                <a:cs typeface="MS PGothic" charset="-128"/>
              </a:rPr>
              <a:t>3</a:t>
            </a:r>
            <a:r>
              <a:rPr lang="en-US" altLang="en-US" dirty="0">
                <a:cs typeface="MS PGothic" charset="-128"/>
              </a:rPr>
              <a:t> , </a:t>
            </a:r>
            <a:r>
              <a:rPr lang="en-US" altLang="en-US" i="1" dirty="0">
                <a:cs typeface="MS PGothic" charset="-128"/>
              </a:rPr>
              <a:t>P</a:t>
            </a:r>
            <a:r>
              <a:rPr lang="en-US" altLang="en-US" i="1" baseline="-25000" dirty="0">
                <a:cs typeface="MS PGothic" charset="-128"/>
              </a:rPr>
              <a:t>1</a:t>
            </a:r>
            <a:r>
              <a:rPr lang="en-US" altLang="en-US" dirty="0">
                <a:cs typeface="MS PGothic" charset="-128"/>
              </a:rPr>
              <a:t> </a:t>
            </a:r>
            <a:endParaRPr lang="en-US" altLang="en-US" dirty="0">
              <a:cs typeface="MS PGothic" charset="-128"/>
            </a:endParaRPr>
          </a:p>
          <a:p>
            <a:pPr>
              <a:tabLst>
                <a:tab pos="3649345" algn="ctr"/>
              </a:tabLst>
              <a:defRPr/>
            </a:pPr>
            <a:r>
              <a:rPr lang="en-US" altLang="en-US" dirty="0">
                <a:cs typeface="MS PGothic" charset="-128"/>
              </a:rPr>
              <a:t>The Gantt chart for the schedule is:</a:t>
            </a:r>
            <a:br>
              <a:rPr lang="en-US" altLang="en-US" dirty="0">
                <a:cs typeface="MS PGothic" charset="-128"/>
              </a:rPr>
            </a:br>
            <a:endParaRPr lang="en-US" altLang="en-US" dirty="0">
              <a:cs typeface="MS PGothic" charset="-128"/>
            </a:endParaRPr>
          </a:p>
          <a:p>
            <a:pPr>
              <a:tabLst>
                <a:tab pos="3649345" algn="ctr"/>
              </a:tabLst>
              <a:defRPr/>
            </a:pPr>
            <a:endParaRPr lang="en-US" altLang="en-US" dirty="0">
              <a:cs typeface="MS PGothic" charset="-128"/>
            </a:endParaRPr>
          </a:p>
          <a:p>
            <a:pPr>
              <a:tabLst>
                <a:tab pos="3649345" algn="ctr"/>
              </a:tabLst>
              <a:defRPr/>
            </a:pPr>
            <a:endParaRPr lang="en-US" altLang="en-US" dirty="0">
              <a:cs typeface="MS PGothic" charset="-128"/>
            </a:endParaRPr>
          </a:p>
          <a:p>
            <a:pPr marL="0" indent="0">
              <a:buFont typeface="Monotype Sorts" pitchFamily="-84" charset="2"/>
              <a:buNone/>
              <a:tabLst>
                <a:tab pos="3649345" algn="ctr"/>
              </a:tabLst>
              <a:defRPr/>
            </a:pPr>
            <a:endParaRPr lang="en-US" altLang="en-US" dirty="0">
              <a:cs typeface="MS PGothic" charset="-128"/>
            </a:endParaRPr>
          </a:p>
          <a:p>
            <a:pPr>
              <a:tabLst>
                <a:tab pos="3649345" algn="ctr"/>
              </a:tabLst>
              <a:defRPr/>
            </a:pPr>
            <a:r>
              <a:rPr lang="en-US" altLang="en-US" dirty="0">
                <a:cs typeface="MS PGothic" charset="-128"/>
              </a:rPr>
              <a:t>Waiting time for </a:t>
            </a:r>
            <a:r>
              <a:rPr lang="en-US" altLang="en-US" i="1" dirty="0">
                <a:cs typeface="MS PGothic" charset="-128"/>
              </a:rPr>
              <a:t>P</a:t>
            </a:r>
            <a:r>
              <a:rPr lang="en-US" altLang="en-US" i="1" baseline="-25000" dirty="0">
                <a:cs typeface="MS PGothic" charset="-128"/>
              </a:rPr>
              <a:t>1 </a:t>
            </a:r>
            <a:r>
              <a:rPr lang="en-US" altLang="en-US" i="1" dirty="0">
                <a:cs typeface="MS PGothic" charset="-128"/>
              </a:rPr>
              <a:t>=</a:t>
            </a:r>
            <a:r>
              <a:rPr lang="en-US" altLang="en-US" dirty="0">
                <a:cs typeface="MS PGothic" charset="-128"/>
              </a:rPr>
              <a:t> 6</a:t>
            </a:r>
            <a:r>
              <a:rPr lang="en-US" altLang="en-US" i="1" dirty="0">
                <a:cs typeface="MS PGothic" charset="-128"/>
              </a:rPr>
              <a:t>;</a:t>
            </a:r>
            <a:r>
              <a:rPr lang="en-US" altLang="en-US" i="1" baseline="-25000" dirty="0">
                <a:cs typeface="MS PGothic" charset="-128"/>
              </a:rPr>
              <a:t> </a:t>
            </a:r>
            <a:r>
              <a:rPr lang="en-US" altLang="en-US" i="1" dirty="0">
                <a:cs typeface="MS PGothic" charset="-128"/>
              </a:rPr>
              <a:t>P</a:t>
            </a:r>
            <a:r>
              <a:rPr lang="en-US" altLang="en-US" i="1" baseline="-25000" dirty="0">
                <a:cs typeface="MS PGothic" charset="-128"/>
              </a:rPr>
              <a:t>2</a:t>
            </a:r>
            <a:r>
              <a:rPr lang="en-US" altLang="en-US" dirty="0">
                <a:cs typeface="MS PGothic" charset="-128"/>
              </a:rPr>
              <a:t> = 0</a:t>
            </a:r>
            <a:r>
              <a:rPr lang="en-US" altLang="en-US" i="1" baseline="-25000" dirty="0">
                <a:cs typeface="MS PGothic" charset="-128"/>
              </a:rPr>
              <a:t>; </a:t>
            </a:r>
            <a:r>
              <a:rPr lang="en-US" altLang="en-US" i="1" dirty="0">
                <a:cs typeface="MS PGothic" charset="-128"/>
              </a:rPr>
              <a:t>P</a:t>
            </a:r>
            <a:r>
              <a:rPr lang="en-US" altLang="en-US" i="1" baseline="-25000" dirty="0">
                <a:cs typeface="MS PGothic" charset="-128"/>
              </a:rPr>
              <a:t>3 </a:t>
            </a:r>
            <a:r>
              <a:rPr lang="en-US" altLang="en-US" i="1" dirty="0">
                <a:cs typeface="MS PGothic" charset="-128"/>
              </a:rPr>
              <a:t>= </a:t>
            </a:r>
            <a:r>
              <a:rPr lang="en-US" altLang="en-US" dirty="0">
                <a:cs typeface="MS PGothic" charset="-128"/>
              </a:rPr>
              <a:t>3</a:t>
            </a:r>
            <a:endParaRPr lang="en-US" altLang="en-US" i="1" dirty="0">
              <a:cs typeface="MS PGothic" charset="-128"/>
            </a:endParaRPr>
          </a:p>
          <a:p>
            <a:pPr>
              <a:tabLst>
                <a:tab pos="3649345" algn="ctr"/>
              </a:tabLst>
              <a:defRPr/>
            </a:pPr>
            <a:r>
              <a:rPr lang="en-US" altLang="en-US" dirty="0">
                <a:cs typeface="MS PGothic" charset="-128"/>
              </a:rPr>
              <a:t>Average waiting time:   (6 + 0 + 3)/3 = 3</a:t>
            </a:r>
            <a:endParaRPr lang="en-US" altLang="en-US" dirty="0">
              <a:cs typeface="MS PGothic" charset="-128"/>
            </a:endParaRPr>
          </a:p>
          <a:p>
            <a:pPr>
              <a:tabLst>
                <a:tab pos="3649345" algn="ctr"/>
              </a:tabLst>
              <a:defRPr/>
            </a:pPr>
            <a:r>
              <a:rPr lang="en-US" altLang="en-US" dirty="0">
                <a:cs typeface="MS PGothic" charset="-128"/>
              </a:rPr>
              <a:t>Much better than previous case</a:t>
            </a:r>
            <a:endParaRPr lang="en-US" altLang="en-US" dirty="0">
              <a:cs typeface="MS PGothic" charset="-128"/>
            </a:endParaRPr>
          </a:p>
          <a:p>
            <a:pPr>
              <a:tabLst>
                <a:tab pos="3649345" algn="ctr"/>
              </a:tabLst>
              <a:defRPr/>
            </a:pPr>
            <a:r>
              <a:rPr lang="en-US" altLang="en-US" b="1" dirty="0">
                <a:solidFill>
                  <a:srgbClr val="006699"/>
                </a:solidFill>
                <a:latin typeface="+mj-lt"/>
              </a:rPr>
              <a:t>Convoy</a:t>
            </a:r>
            <a:r>
              <a:rPr lang="en-US" altLang="en-US" b="1" dirty="0">
                <a:solidFill>
                  <a:srgbClr val="3366FF"/>
                </a:solidFill>
                <a:cs typeface="MS PGothic" charset="-128"/>
              </a:rPr>
              <a:t> </a:t>
            </a:r>
            <a:r>
              <a:rPr lang="en-US" altLang="en-US" b="1" dirty="0">
                <a:solidFill>
                  <a:srgbClr val="006699"/>
                </a:solidFill>
                <a:latin typeface="+mj-lt"/>
              </a:rPr>
              <a:t>effect</a:t>
            </a:r>
            <a:r>
              <a:rPr lang="en-US" altLang="en-US" b="1" dirty="0">
                <a:solidFill>
                  <a:srgbClr val="3366FF"/>
                </a:solidFill>
                <a:cs typeface="MS PGothic" charset="-128"/>
              </a:rPr>
              <a:t> </a:t>
            </a:r>
            <a:r>
              <a:rPr lang="en-US" altLang="en-US" dirty="0">
                <a:cs typeface="MS PGothic" charset="-128"/>
              </a:rPr>
              <a:t>- short process behind long process</a:t>
            </a:r>
            <a:endParaRPr lang="en-US" altLang="en-US" dirty="0">
              <a:cs typeface="MS PGothic" charset="-128"/>
            </a:endParaRPr>
          </a:p>
          <a:p>
            <a:pPr lvl="1">
              <a:tabLst>
                <a:tab pos="3649345" algn="ctr"/>
              </a:tabLst>
              <a:defRPr/>
            </a:pPr>
            <a:r>
              <a:rPr lang="en-US" altLang="en-US" dirty="0"/>
              <a:t>To avoid Consider one CPU-bound and many I/O-bound processes</a:t>
            </a:r>
            <a:endParaRPr lang="en-US" altLang="en-US" dirty="0"/>
          </a:p>
        </p:txBody>
      </p:sp>
      <p:pic>
        <p:nvPicPr>
          <p:cNvPr id="25603"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270000" y="2632075"/>
            <a:ext cx="7123113"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graphicFrame>
        <p:nvGraphicFramePr>
          <p:cNvPr id="4" name="Table 4"/>
          <p:cNvGraphicFramePr>
            <a:graphicFrameLocks noGrp="1"/>
          </p:cNvGraphicFramePr>
          <p:nvPr>
            <p:ph idx="1"/>
          </p:nvPr>
        </p:nvGraphicFramePr>
        <p:xfrm>
          <a:off x="806450" y="1233488"/>
          <a:ext cx="7727949" cy="2123440"/>
        </p:xfrm>
        <a:graphic>
          <a:graphicData uri="http://schemas.openxmlformats.org/drawingml/2006/table">
            <a:tbl>
              <a:tblPr firstRow="1" bandRow="1">
                <a:tableStyleId>{5C22544A-7EE6-4342-B048-85BDC9FD1C3A}</a:tableStyleId>
              </a:tblPr>
              <a:tblGrid>
                <a:gridCol w="2575983"/>
                <a:gridCol w="2575983"/>
                <a:gridCol w="2575983"/>
              </a:tblGrid>
              <a:tr h="370840">
                <a:tc>
                  <a:txBody>
                    <a:bodyPr/>
                    <a:lstStyle/>
                    <a:p>
                      <a:r>
                        <a:rPr lang="en-US" dirty="0"/>
                        <a:t>Process</a:t>
                      </a:r>
                      <a:endParaRPr lang="en-IN" dirty="0"/>
                    </a:p>
                  </a:txBody>
                  <a:tcPr/>
                </a:tc>
                <a:tc>
                  <a:txBody>
                    <a:bodyPr/>
                    <a:lstStyle/>
                    <a:p>
                      <a:r>
                        <a:rPr lang="en-US" dirty="0"/>
                        <a:t>Arrival time(AT)</a:t>
                      </a:r>
                      <a:endParaRPr lang="en-IN" dirty="0"/>
                    </a:p>
                  </a:txBody>
                  <a:tcPr/>
                </a:tc>
                <a:tc>
                  <a:txBody>
                    <a:bodyPr/>
                    <a:lstStyle/>
                    <a:p>
                      <a:r>
                        <a:rPr lang="en-US" dirty="0"/>
                        <a:t>CPU Burst( Execution time)</a:t>
                      </a:r>
                      <a:endParaRPr lang="en-IN" dirty="0"/>
                    </a:p>
                  </a:txBody>
                  <a:tcPr/>
                </a:tc>
              </a:tr>
              <a:tr h="370840">
                <a:tc>
                  <a:txBody>
                    <a:bodyPr/>
                    <a:lstStyle/>
                    <a:p>
                      <a:r>
                        <a:rPr lang="en-US" dirty="0"/>
                        <a:t>p0</a:t>
                      </a:r>
                      <a:endParaRPr lang="en-IN" dirty="0"/>
                    </a:p>
                  </a:txBody>
                  <a:tcPr/>
                </a:tc>
                <a:tc>
                  <a:txBody>
                    <a:bodyPr/>
                    <a:lstStyle/>
                    <a:p>
                      <a:r>
                        <a:rPr lang="en-US" dirty="0"/>
                        <a:t>0</a:t>
                      </a:r>
                      <a:endParaRPr lang="en-IN" dirty="0"/>
                    </a:p>
                  </a:txBody>
                  <a:tcPr/>
                </a:tc>
                <a:tc>
                  <a:txBody>
                    <a:bodyPr/>
                    <a:lstStyle/>
                    <a:p>
                      <a:r>
                        <a:rPr lang="en-US" dirty="0"/>
                        <a:t>5</a:t>
                      </a:r>
                      <a:endParaRPr lang="en-IN" dirty="0"/>
                    </a:p>
                  </a:txBody>
                  <a:tcPr/>
                </a:tc>
              </a:tr>
              <a:tr h="370840">
                <a:tc>
                  <a:txBody>
                    <a:bodyPr/>
                    <a:lstStyle/>
                    <a:p>
                      <a:r>
                        <a:rPr lang="en-US" dirty="0"/>
                        <a:t>p1</a:t>
                      </a:r>
                      <a:endParaRPr lang="en-IN" dirty="0"/>
                    </a:p>
                  </a:txBody>
                  <a:tcPr/>
                </a:tc>
                <a:tc>
                  <a:txBody>
                    <a:bodyPr/>
                    <a:lstStyle/>
                    <a:p>
                      <a:r>
                        <a:rPr lang="en-US" dirty="0"/>
                        <a:t>1</a:t>
                      </a:r>
                      <a:endParaRPr lang="en-IN" dirty="0"/>
                    </a:p>
                  </a:txBody>
                  <a:tcPr/>
                </a:tc>
                <a:tc>
                  <a:txBody>
                    <a:bodyPr/>
                    <a:lstStyle/>
                    <a:p>
                      <a:r>
                        <a:rPr lang="en-US" dirty="0"/>
                        <a:t>3</a:t>
                      </a:r>
                      <a:endParaRPr lang="en-IN" dirty="0"/>
                    </a:p>
                  </a:txBody>
                  <a:tcPr/>
                </a:tc>
              </a:tr>
              <a:tr h="370840">
                <a:tc>
                  <a:txBody>
                    <a:bodyPr/>
                    <a:lstStyle/>
                    <a:p>
                      <a:r>
                        <a:rPr lang="en-US" dirty="0"/>
                        <a:t>p2</a:t>
                      </a:r>
                      <a:endParaRPr lang="en-IN" dirty="0"/>
                    </a:p>
                  </a:txBody>
                  <a:tcPr/>
                </a:tc>
                <a:tc>
                  <a:txBody>
                    <a:bodyPr/>
                    <a:lstStyle/>
                    <a:p>
                      <a:r>
                        <a:rPr lang="en-US" dirty="0"/>
                        <a:t>2</a:t>
                      </a:r>
                      <a:endParaRPr lang="en-IN" dirty="0"/>
                    </a:p>
                  </a:txBody>
                  <a:tcPr/>
                </a:tc>
                <a:tc>
                  <a:txBody>
                    <a:bodyPr/>
                    <a:lstStyle/>
                    <a:p>
                      <a:r>
                        <a:rPr lang="en-US" dirty="0"/>
                        <a:t>8</a:t>
                      </a:r>
                      <a:endParaRPr lang="en-IN" dirty="0"/>
                    </a:p>
                  </a:txBody>
                  <a:tcPr/>
                </a:tc>
              </a:tr>
              <a:tr h="370840">
                <a:tc>
                  <a:txBody>
                    <a:bodyPr/>
                    <a:lstStyle/>
                    <a:p>
                      <a:r>
                        <a:rPr lang="en-US" dirty="0"/>
                        <a:t>p3</a:t>
                      </a:r>
                      <a:endParaRPr lang="en-IN" dirty="0"/>
                    </a:p>
                  </a:txBody>
                  <a:tcPr/>
                </a:tc>
                <a:tc>
                  <a:txBody>
                    <a:bodyPr/>
                    <a:lstStyle/>
                    <a:p>
                      <a:r>
                        <a:rPr lang="en-US" dirty="0"/>
                        <a:t>3</a:t>
                      </a:r>
                      <a:endParaRPr lang="en-IN" dirty="0"/>
                    </a:p>
                  </a:txBody>
                  <a:tcPr/>
                </a:tc>
                <a:tc>
                  <a:txBody>
                    <a:bodyPr/>
                    <a:lstStyle/>
                    <a:p>
                      <a:r>
                        <a:rPr lang="en-US" dirty="0"/>
                        <a:t>9</a:t>
                      </a:r>
                      <a:endParaRPr lang="en-IN" dirty="0"/>
                    </a:p>
                  </a:txBody>
                  <a:tcPr/>
                </a:tc>
              </a:tr>
            </a:tbl>
          </a:graphicData>
        </a:graphic>
      </p:graphicFrame>
      <p:graphicFrame>
        <p:nvGraphicFramePr>
          <p:cNvPr id="7" name="Table 7"/>
          <p:cNvGraphicFramePr>
            <a:graphicFrameLocks noGrp="1"/>
          </p:cNvGraphicFramePr>
          <p:nvPr/>
        </p:nvGraphicFramePr>
        <p:xfrm>
          <a:off x="925689" y="4286956"/>
          <a:ext cx="6096000" cy="370840"/>
        </p:xfrm>
        <a:graphic>
          <a:graphicData uri="http://schemas.openxmlformats.org/drawingml/2006/table">
            <a:tbl>
              <a:tblPr firstRow="1" bandRow="1">
                <a:tableStyleId>{5C22544A-7EE6-4342-B048-85BDC9FD1C3A}</a:tableStyleId>
              </a:tblPr>
              <a:tblGrid>
                <a:gridCol w="1524000"/>
                <a:gridCol w="1524000"/>
                <a:gridCol w="1524000"/>
                <a:gridCol w="1524000"/>
              </a:tblGrid>
              <a:tr h="370840">
                <a:tc>
                  <a:txBody>
                    <a:bodyPr/>
                    <a:lstStyle/>
                    <a:p>
                      <a:r>
                        <a:rPr lang="en-US" dirty="0"/>
                        <a:t>p0</a:t>
                      </a:r>
                      <a:endParaRPr lang="en-IN" dirty="0"/>
                    </a:p>
                  </a:txBody>
                  <a:tcPr/>
                </a:tc>
                <a:tc>
                  <a:txBody>
                    <a:bodyPr/>
                    <a:lstStyle/>
                    <a:p>
                      <a:r>
                        <a:rPr lang="en-US" dirty="0"/>
                        <a:t>p1</a:t>
                      </a:r>
                      <a:endParaRPr lang="en-IN" dirty="0"/>
                    </a:p>
                  </a:txBody>
                  <a:tcPr/>
                </a:tc>
                <a:tc>
                  <a:txBody>
                    <a:bodyPr/>
                    <a:lstStyle/>
                    <a:p>
                      <a:r>
                        <a:rPr lang="en-US" dirty="0"/>
                        <a:t>p2</a:t>
                      </a:r>
                      <a:endParaRPr lang="en-IN" dirty="0"/>
                    </a:p>
                  </a:txBody>
                  <a:tcPr/>
                </a:tc>
                <a:tc>
                  <a:txBody>
                    <a:bodyPr/>
                    <a:lstStyle/>
                    <a:p>
                      <a:r>
                        <a:rPr lang="en-US" dirty="0"/>
                        <a:t>p3</a:t>
                      </a:r>
                      <a:endParaRPr lang="en-IN" dirty="0"/>
                    </a:p>
                  </a:txBody>
                  <a:tcPr/>
                </a:tc>
              </a:tr>
            </a:tbl>
          </a:graphicData>
        </a:graphic>
      </p:graphicFrame>
      <p:graphicFrame>
        <p:nvGraphicFramePr>
          <p:cNvPr id="8" name="Table 8"/>
          <p:cNvGraphicFramePr>
            <a:graphicFrameLocks noGrp="1"/>
          </p:cNvGraphicFramePr>
          <p:nvPr/>
        </p:nvGraphicFramePr>
        <p:xfrm>
          <a:off x="925689" y="4657796"/>
          <a:ext cx="6096000" cy="370840"/>
        </p:xfrm>
        <a:graphic>
          <a:graphicData uri="http://schemas.openxmlformats.org/drawingml/2006/table">
            <a:tbl>
              <a:tblPr firstRow="1" bandRow="1">
                <a:tableStyleId>{F5AB1C69-6EDB-4FF4-983F-18BD219EF322}</a:tableStyleId>
              </a:tblPr>
              <a:tblGrid>
                <a:gridCol w="1524000"/>
                <a:gridCol w="1524000"/>
                <a:gridCol w="1524000"/>
                <a:gridCol w="1524000"/>
              </a:tblGrid>
              <a:tr h="370840">
                <a:tc>
                  <a:txBody>
                    <a:bodyPr/>
                    <a:lstStyle/>
                    <a:p>
                      <a:r>
                        <a:rPr lang="en-US" dirty="0">
                          <a:solidFill>
                            <a:schemeClr val="tx1"/>
                          </a:solidFill>
                        </a:rPr>
                        <a:t>0                 5</a:t>
                      </a:r>
                      <a:endParaRPr lang="en-IN" dirty="0">
                        <a:solidFill>
                          <a:schemeClr val="tx1"/>
                        </a:solidFill>
                      </a:endParaRPr>
                    </a:p>
                  </a:txBody>
                  <a:tcPr>
                    <a:solidFill>
                      <a:schemeClr val="bg1"/>
                    </a:solidFill>
                  </a:tcPr>
                </a:tc>
                <a:tc>
                  <a:txBody>
                    <a:bodyPr/>
                    <a:lstStyle/>
                    <a:p>
                      <a:r>
                        <a:rPr lang="en-US" dirty="0">
                          <a:solidFill>
                            <a:schemeClr val="tx1"/>
                          </a:solidFill>
                        </a:rPr>
                        <a:t>                   8</a:t>
                      </a:r>
                      <a:endParaRPr lang="en-IN" dirty="0">
                        <a:solidFill>
                          <a:schemeClr val="tx1"/>
                        </a:solidFill>
                      </a:endParaRPr>
                    </a:p>
                  </a:txBody>
                  <a:tcPr>
                    <a:solidFill>
                      <a:schemeClr val="bg1"/>
                    </a:solidFill>
                  </a:tcPr>
                </a:tc>
                <a:tc>
                  <a:txBody>
                    <a:bodyPr/>
                    <a:lstStyle/>
                    <a:p>
                      <a:r>
                        <a:rPr lang="en-US" dirty="0">
                          <a:solidFill>
                            <a:schemeClr val="tx1"/>
                          </a:solidFill>
                        </a:rPr>
                        <a:t>                 16    </a:t>
                      </a:r>
                      <a:endParaRPr lang="en-IN" dirty="0">
                        <a:solidFill>
                          <a:schemeClr val="tx1"/>
                        </a:solidFill>
                      </a:endParaRPr>
                    </a:p>
                  </a:txBody>
                  <a:tcPr>
                    <a:solidFill>
                      <a:schemeClr val="bg1"/>
                    </a:solidFill>
                  </a:tcPr>
                </a:tc>
                <a:tc>
                  <a:txBody>
                    <a:bodyPr/>
                    <a:lstStyle/>
                    <a:p>
                      <a:r>
                        <a:rPr lang="en-US" dirty="0">
                          <a:solidFill>
                            <a:schemeClr val="tx1"/>
                          </a:solidFill>
                        </a:rPr>
                        <a:t>                 25</a:t>
                      </a:r>
                      <a:endParaRPr lang="en-IN" dirty="0">
                        <a:solidFill>
                          <a:schemeClr val="tx1"/>
                        </a:solidFill>
                      </a:endParaRPr>
                    </a:p>
                  </a:txBody>
                  <a:tcPr>
                    <a:solidFill>
                      <a:schemeClr val="bg1"/>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noChangeArrowheads="1"/>
          </p:cNvSpPr>
          <p:nvPr>
            <p:ph type="title"/>
          </p:nvPr>
        </p:nvSpPr>
        <p:spPr>
          <a:xfrm>
            <a:off x="914400" y="222868"/>
            <a:ext cx="7772400" cy="576262"/>
          </a:xfrm>
        </p:spPr>
        <p:txBody>
          <a:bodyPr/>
          <a:lstStyle/>
          <a:p>
            <a:pPr eaLnBrk="1" hangingPunct="1"/>
            <a:r>
              <a:rPr lang="en-US" altLang="en-US" dirty="0"/>
              <a:t>Outline</a:t>
            </a:r>
            <a:endParaRPr lang="en-US" altLang="en-US" dirty="0"/>
          </a:p>
        </p:txBody>
      </p:sp>
      <p:sp>
        <p:nvSpPr>
          <p:cNvPr id="7170" name="Rectangle 3"/>
          <p:cNvSpPr>
            <a:spLocks noGrp="1" noChangeArrowheads="1"/>
          </p:cNvSpPr>
          <p:nvPr>
            <p:ph type="body" idx="1"/>
          </p:nvPr>
        </p:nvSpPr>
        <p:spPr>
          <a:xfrm>
            <a:off x="857250" y="1195388"/>
            <a:ext cx="7335838" cy="3773487"/>
          </a:xfrm>
        </p:spPr>
        <p:txBody>
          <a:bodyPr/>
          <a:lstStyle/>
          <a:p>
            <a:r>
              <a:rPr lang="en-US" altLang="en-US" dirty="0"/>
              <a:t>Basic Concepts</a:t>
            </a:r>
            <a:endParaRPr lang="en-US" altLang="en-US" dirty="0"/>
          </a:p>
          <a:p>
            <a:r>
              <a:rPr lang="en-US" altLang="en-US" dirty="0"/>
              <a:t>Scheduling Criteria </a:t>
            </a:r>
            <a:endParaRPr lang="en-US" altLang="en-US" dirty="0"/>
          </a:p>
          <a:p>
            <a:r>
              <a:rPr lang="en-US" altLang="en-US" dirty="0"/>
              <a:t>Scheduling Algorithms</a:t>
            </a:r>
            <a:endParaRPr lang="en-US" altLang="en-US" dirty="0"/>
          </a:p>
          <a:p>
            <a:r>
              <a:rPr lang="en-US" altLang="en-US" dirty="0"/>
              <a:t>Thread Scheduling</a:t>
            </a:r>
            <a:endParaRPr lang="en-US" altLang="en-US" dirty="0"/>
          </a:p>
          <a:p>
            <a:r>
              <a:rPr lang="en-US" altLang="en-US" dirty="0"/>
              <a:t>Multi-Processor Scheduling</a:t>
            </a:r>
            <a:endParaRPr lang="en-US" altLang="en-US" dirty="0"/>
          </a:p>
          <a:p>
            <a:r>
              <a:rPr lang="en-US" altLang="en-US" dirty="0"/>
              <a:t>Real-Time CPU Scheduling</a:t>
            </a:r>
            <a:endParaRPr lang="en-US" altLang="en-US" dirty="0"/>
          </a:p>
          <a:p>
            <a:r>
              <a:rPr lang="en-US" altLang="en-US" dirty="0"/>
              <a:t>Operating Systems Examples</a:t>
            </a:r>
            <a:endParaRPr lang="en-US" altLang="en-US" dirty="0"/>
          </a:p>
          <a:p>
            <a:r>
              <a:rPr lang="en-US" altLang="en-US" dirty="0"/>
              <a:t>Algorithm Evaluation</a:t>
            </a:r>
            <a:endParaRPr lang="en-US"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a:spLocks noGrp="1"/>
          </p:cNvSpPr>
          <p:nvPr>
            <p:ph type="title"/>
          </p:nvPr>
        </p:nvSpPr>
        <p:spPr>
          <a:xfrm>
            <a:off x="457200" y="274638"/>
            <a:ext cx="8229600" cy="1143000"/>
          </a:xfrm>
        </p:spPr>
        <p:txBody>
          <a:bodyPr/>
          <a:lstStyle/>
          <a:p>
            <a:endParaRPr lang="en-US"/>
          </a:p>
        </p:txBody>
      </p:sp>
      <p:sp>
        <p:nvSpPr>
          <p:cNvPr id="18" name="Text Placeholder 2"/>
          <p:cNvSpPr>
            <a:spLocks noGrp="1"/>
          </p:cNvSpPr>
          <p:nvPr>
            <p:ph type="body" idx="1"/>
          </p:nvPr>
        </p:nvSpPr>
        <p:spPr>
          <a:xfrm>
            <a:off x="457200" y="1535113"/>
            <a:ext cx="4040188" cy="639762"/>
          </a:xfrm>
        </p:spPr>
        <p:txBody>
          <a:bodyPr/>
          <a:lstStyle/>
          <a:p>
            <a:endParaRPr lang="en-US"/>
          </a:p>
        </p:txBody>
      </p:sp>
      <p:sp>
        <p:nvSpPr>
          <p:cNvPr id="19" name="Text Placeholder 4"/>
          <p:cNvSpPr>
            <a:spLocks noGrp="1"/>
          </p:cNvSpPr>
          <p:nvPr>
            <p:ph type="body" sz="quarter" idx="3"/>
          </p:nvPr>
        </p:nvSpPr>
        <p:spPr>
          <a:xfrm>
            <a:off x="4664738" y="3468670"/>
            <a:ext cx="4022061" cy="1001731"/>
          </a:xfrm>
        </p:spPr>
        <p:txBody>
          <a:bodyPr/>
          <a:lstStyle/>
          <a:p>
            <a:r>
              <a:rPr lang="en-US" dirty="0"/>
              <a:t>AWT?</a:t>
            </a:r>
            <a:endParaRPr lang="en-US" dirty="0"/>
          </a:p>
          <a:p>
            <a:r>
              <a:rPr lang="en-US" dirty="0"/>
              <a:t>ATAT?</a:t>
            </a:r>
            <a:endParaRPr lang="en-US" dirty="0"/>
          </a:p>
        </p:txBody>
      </p:sp>
      <p:pic>
        <p:nvPicPr>
          <p:cNvPr id="8" name="Content Placeholder 7" descr="A picture containing text, font, number, line&#10;&#10;Description automatically generated"/>
          <p:cNvPicPr>
            <a:picLocks noGrp="1" noChangeAspect="1"/>
          </p:cNvPicPr>
          <p:nvPr>
            <p:ph sz="quarter" idx="4"/>
          </p:nvPr>
        </p:nvPicPr>
        <p:blipFill>
          <a:blip r:embed="rId1"/>
          <a:stretch>
            <a:fillRect/>
          </a:stretch>
        </p:blipFill>
        <p:spPr>
          <a:xfrm>
            <a:off x="4497388" y="2514970"/>
            <a:ext cx="4022061" cy="874361"/>
          </a:xfrm>
        </p:spPr>
      </p:pic>
      <p:graphicFrame>
        <p:nvGraphicFramePr>
          <p:cNvPr id="4" name="Content Placeholder 3"/>
          <p:cNvGraphicFramePr>
            <a:graphicFrameLocks noGrp="1"/>
          </p:cNvGraphicFramePr>
          <p:nvPr>
            <p:ph sz="half" idx="2"/>
          </p:nvPr>
        </p:nvGraphicFramePr>
        <p:xfrm>
          <a:off x="457200" y="3057490"/>
          <a:ext cx="4040190" cy="2186061"/>
        </p:xfrm>
        <a:graphic>
          <a:graphicData uri="http://schemas.openxmlformats.org/drawingml/2006/table">
            <a:tbl>
              <a:tblPr firstRow="1" bandRow="1">
                <a:solidFill>
                  <a:schemeClr val="bg1"/>
                </a:solidFill>
              </a:tblPr>
              <a:tblGrid>
                <a:gridCol w="700911"/>
                <a:gridCol w="601056"/>
                <a:gridCol w="536782"/>
                <a:gridCol w="885700"/>
                <a:gridCol w="650410"/>
                <a:gridCol w="665331"/>
              </a:tblGrid>
              <a:tr h="621441">
                <a:tc>
                  <a:txBody>
                    <a:bodyPr/>
                    <a:lstStyle/>
                    <a:p>
                      <a:r>
                        <a:rPr lang="en-IN" sz="1000" b="0" cap="none" spc="0">
                          <a:solidFill>
                            <a:schemeClr val="bg1"/>
                          </a:solidFill>
                        </a:rPr>
                        <a:t>Process ID</a:t>
                      </a:r>
                      <a:endParaRPr lang="en-IN" sz="1000" b="0" cap="none" spc="0">
                        <a:solidFill>
                          <a:schemeClr val="bg1"/>
                        </a:solidFill>
                      </a:endParaRPr>
                    </a:p>
                  </a:txBody>
                  <a:tcPr marL="85944" marR="66111" marT="66111" marB="66111"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a:txBody>
                    <a:bodyPr/>
                    <a:lstStyle/>
                    <a:p>
                      <a:r>
                        <a:rPr lang="en-IN" sz="1000" b="0" cap="none" spc="0">
                          <a:solidFill>
                            <a:schemeClr val="bg1"/>
                          </a:solidFill>
                        </a:rPr>
                        <a:t>Arrival Time</a:t>
                      </a:r>
                      <a:endParaRPr lang="en-IN" sz="1000" b="0" cap="none" spc="0">
                        <a:solidFill>
                          <a:schemeClr val="bg1"/>
                        </a:solidFill>
                      </a:endParaRPr>
                    </a:p>
                  </a:txBody>
                  <a:tcPr marL="85944" marR="66111" marT="66111" marB="66111"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r>
                        <a:rPr lang="en-IN" sz="1000" b="0" cap="none" spc="0">
                          <a:solidFill>
                            <a:schemeClr val="bg1"/>
                          </a:solidFill>
                        </a:rPr>
                        <a:t>Burst Time</a:t>
                      </a:r>
                      <a:endParaRPr lang="en-IN" sz="1000" b="0" cap="none" spc="0">
                        <a:solidFill>
                          <a:schemeClr val="bg1"/>
                        </a:solidFill>
                      </a:endParaRPr>
                    </a:p>
                  </a:txBody>
                  <a:tcPr marL="85944" marR="66111" marT="66111" marB="66111"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r>
                        <a:rPr lang="en-IN" sz="1000" b="0" cap="none" spc="0">
                          <a:solidFill>
                            <a:schemeClr val="bg1"/>
                          </a:solidFill>
                        </a:rPr>
                        <a:t>Completion Time</a:t>
                      </a:r>
                      <a:endParaRPr lang="en-IN" sz="1000" b="0" cap="none" spc="0">
                        <a:solidFill>
                          <a:schemeClr val="bg1"/>
                        </a:solidFill>
                      </a:endParaRPr>
                    </a:p>
                  </a:txBody>
                  <a:tcPr marL="85944" marR="66111" marT="66111" marB="66111"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r>
                        <a:rPr lang="en-IN" sz="1000" b="0" cap="none" spc="0" dirty="0">
                          <a:solidFill>
                            <a:schemeClr val="bg1"/>
                          </a:solidFill>
                        </a:rPr>
                        <a:t>Turn Around Time</a:t>
                      </a:r>
                      <a:endParaRPr lang="en-IN" sz="1000" b="0" cap="none" spc="0" dirty="0">
                        <a:solidFill>
                          <a:schemeClr val="bg1"/>
                        </a:solidFill>
                      </a:endParaRPr>
                    </a:p>
                  </a:txBody>
                  <a:tcPr marL="85944" marR="66111" marT="66111" marB="66111"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r>
                        <a:rPr lang="en-IN" sz="1000" b="0" cap="none" spc="0">
                          <a:solidFill>
                            <a:schemeClr val="bg1"/>
                          </a:solidFill>
                        </a:rPr>
                        <a:t>Waiting Time</a:t>
                      </a:r>
                      <a:endParaRPr lang="en-IN" sz="1000" b="0" cap="none" spc="0">
                        <a:solidFill>
                          <a:schemeClr val="bg1"/>
                        </a:solidFill>
                      </a:endParaRPr>
                    </a:p>
                  </a:txBody>
                  <a:tcPr marL="85944" marR="66111" marT="66111" marB="66111" anchor="ctr">
                    <a:lnL w="12700" cmpd="sng">
                      <a:noFill/>
                    </a:lnL>
                    <a:lnR w="12700" cmpd="sng">
                      <a:noFill/>
                    </a:lnR>
                    <a:lnT w="19050" cap="flat" cmpd="sng" algn="ctr">
                      <a:solidFill>
                        <a:schemeClr val="tx1"/>
                      </a:solidFill>
                      <a:prstDash val="solid"/>
                    </a:lnT>
                    <a:lnB w="38100" cmpd="sng">
                      <a:noFill/>
                    </a:lnB>
                    <a:solidFill>
                      <a:schemeClr val="tx1"/>
                    </a:solidFill>
                  </a:tcPr>
                </a:tc>
              </a:tr>
              <a:tr h="312924">
                <a:tc>
                  <a:txBody>
                    <a:bodyPr/>
                    <a:lstStyle/>
                    <a:p>
                      <a:r>
                        <a:rPr lang="en-IN" sz="1000" cap="none" spc="0">
                          <a:solidFill>
                            <a:schemeClr val="tx1"/>
                          </a:solidFill>
                        </a:rPr>
                        <a:t>P 1</a:t>
                      </a:r>
                      <a:endParaRPr lang="en-IN" sz="1000" cap="none" spc="0">
                        <a:solidFill>
                          <a:schemeClr val="tx1"/>
                        </a:solidFill>
                      </a:endParaRPr>
                    </a:p>
                  </a:txBody>
                  <a:tcPr marL="85944" marR="66111" marT="66111" marB="66111" anchor="ctr">
                    <a:lnL w="19050" cap="flat" cmpd="sng" algn="ctr">
                      <a:solidFill>
                        <a:schemeClr val="tx1"/>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r>
                        <a:rPr lang="en-IN" sz="1000" cap="none" spc="0" dirty="0">
                          <a:solidFill>
                            <a:schemeClr val="tx1"/>
                          </a:solidFill>
                        </a:rPr>
                        <a:t>0</a:t>
                      </a:r>
                      <a:endParaRPr lang="en-IN" sz="1000" cap="none" spc="0" dirty="0">
                        <a:solidFill>
                          <a:schemeClr val="tx1"/>
                        </a:solidFill>
                      </a:endParaRPr>
                    </a:p>
                  </a:txBody>
                  <a:tcPr marL="85944" marR="66111" marT="66111" marB="66111"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r>
                        <a:rPr lang="en-IN" sz="1000" cap="none" spc="0" dirty="0">
                          <a:solidFill>
                            <a:schemeClr val="tx1"/>
                          </a:solidFill>
                        </a:rPr>
                        <a:t>6</a:t>
                      </a:r>
                      <a:endParaRPr lang="en-IN" sz="1000" cap="none" spc="0" dirty="0">
                        <a:solidFill>
                          <a:schemeClr val="tx1"/>
                        </a:solidFill>
                      </a:endParaRPr>
                    </a:p>
                  </a:txBody>
                  <a:tcPr marL="85944" marR="66111" marT="66111" marB="66111"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r>
                        <a:rPr lang="en-IN" sz="1000" cap="none" spc="0" dirty="0">
                          <a:solidFill>
                            <a:schemeClr val="tx1"/>
                          </a:solidFill>
                        </a:rPr>
                        <a:t>6</a:t>
                      </a:r>
                      <a:endParaRPr lang="en-IN" sz="1000" cap="none" spc="0" dirty="0">
                        <a:solidFill>
                          <a:schemeClr val="tx1"/>
                        </a:solidFill>
                      </a:endParaRPr>
                    </a:p>
                  </a:txBody>
                  <a:tcPr marL="85944" marR="66111" marT="66111" marB="66111"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r>
                        <a:rPr lang="en-IN" sz="1000" cap="none" spc="0" dirty="0">
                          <a:solidFill>
                            <a:schemeClr val="tx1"/>
                          </a:solidFill>
                        </a:rPr>
                        <a:t>6</a:t>
                      </a:r>
                      <a:endParaRPr lang="en-IN" sz="1000" cap="none" spc="0" dirty="0">
                        <a:solidFill>
                          <a:schemeClr val="tx1"/>
                        </a:solidFill>
                      </a:endParaRPr>
                    </a:p>
                  </a:txBody>
                  <a:tcPr marL="85944" marR="66111" marT="66111" marB="66111"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r>
                        <a:rPr lang="en-IN" sz="1000" cap="none" spc="0" dirty="0">
                          <a:solidFill>
                            <a:schemeClr val="tx1"/>
                          </a:solidFill>
                        </a:rPr>
                        <a:t>0</a:t>
                      </a:r>
                      <a:endParaRPr lang="en-IN" sz="1000" cap="none" spc="0" dirty="0">
                        <a:solidFill>
                          <a:schemeClr val="tx1"/>
                        </a:solidFill>
                      </a:endParaRPr>
                    </a:p>
                  </a:txBody>
                  <a:tcPr marL="85944" marR="66111" marT="66111" marB="66111" anchor="ctr">
                    <a:lnL w="6350" cap="flat" cmpd="sng" algn="ctr">
                      <a:solidFill>
                        <a:schemeClr val="tx1">
                          <a:lumMod val="50000"/>
                          <a:lumOff val="50000"/>
                        </a:schemeClr>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tr>
              <a:tr h="312924">
                <a:tc>
                  <a:txBody>
                    <a:bodyPr/>
                    <a:lstStyle/>
                    <a:p>
                      <a:r>
                        <a:rPr lang="en-IN" sz="1000" cap="none" spc="0">
                          <a:solidFill>
                            <a:schemeClr val="tx1"/>
                          </a:solidFill>
                        </a:rPr>
                        <a:t>P 2</a:t>
                      </a:r>
                      <a:endParaRPr lang="en-IN" sz="1000" cap="none" spc="0">
                        <a:solidFill>
                          <a:schemeClr val="tx1"/>
                        </a:solidFill>
                      </a:endParaRPr>
                    </a:p>
                  </a:txBody>
                  <a:tcPr marL="85944" marR="66111" marT="66111" marB="66111"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000" cap="none" spc="0">
                          <a:solidFill>
                            <a:schemeClr val="tx1"/>
                          </a:solidFill>
                        </a:rPr>
                        <a:t>2</a:t>
                      </a:r>
                      <a:endParaRPr lang="en-IN" sz="1000" cap="none" spc="0">
                        <a:solidFill>
                          <a:schemeClr val="tx1"/>
                        </a:solidFill>
                      </a:endParaRPr>
                    </a:p>
                  </a:txBody>
                  <a:tcPr marL="85944" marR="66111" marT="66111" marB="66111"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000" cap="none" spc="0" dirty="0">
                          <a:solidFill>
                            <a:schemeClr val="tx1"/>
                          </a:solidFill>
                        </a:rPr>
                        <a:t>2</a:t>
                      </a:r>
                      <a:endParaRPr lang="en-IN" sz="1000" cap="none" spc="0" dirty="0">
                        <a:solidFill>
                          <a:schemeClr val="tx1"/>
                        </a:solidFill>
                      </a:endParaRPr>
                    </a:p>
                  </a:txBody>
                  <a:tcPr marL="85944" marR="66111" marT="66111" marB="66111"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000" cap="none" spc="0" dirty="0">
                          <a:solidFill>
                            <a:schemeClr val="tx1"/>
                          </a:solidFill>
                        </a:rPr>
                        <a:t>8</a:t>
                      </a:r>
                      <a:endParaRPr lang="en-IN" sz="1000" cap="none" spc="0" dirty="0">
                        <a:solidFill>
                          <a:schemeClr val="tx1"/>
                        </a:solidFill>
                      </a:endParaRPr>
                    </a:p>
                  </a:txBody>
                  <a:tcPr marL="85944" marR="66111" marT="66111" marB="66111"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1000" cap="none" spc="0" dirty="0">
                          <a:solidFill>
                            <a:schemeClr val="tx1"/>
                          </a:solidFill>
                        </a:rPr>
                        <a:t>6</a:t>
                      </a:r>
                      <a:endParaRPr lang="en-IN" sz="1000" cap="none" spc="0" dirty="0">
                        <a:solidFill>
                          <a:schemeClr val="tx1"/>
                        </a:solidFill>
                      </a:endParaRPr>
                    </a:p>
                  </a:txBody>
                  <a:tcPr marL="85944" marR="66111" marT="66111" marB="66111"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1000" cap="none" spc="0" dirty="0">
                          <a:solidFill>
                            <a:schemeClr val="tx1"/>
                          </a:solidFill>
                        </a:rPr>
                        <a:t>4</a:t>
                      </a:r>
                      <a:endParaRPr lang="en-IN" sz="1000" cap="none" spc="0" dirty="0">
                        <a:solidFill>
                          <a:schemeClr val="tx1"/>
                        </a:solidFill>
                      </a:endParaRPr>
                    </a:p>
                  </a:txBody>
                  <a:tcPr marL="85944" marR="66111" marT="66111" marB="66111" anchor="ctr">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r>
              <a:tr h="312924">
                <a:tc>
                  <a:txBody>
                    <a:bodyPr/>
                    <a:lstStyle/>
                    <a:p>
                      <a:r>
                        <a:rPr lang="en-IN" sz="1000" cap="none" spc="0">
                          <a:solidFill>
                            <a:schemeClr val="tx1"/>
                          </a:solidFill>
                        </a:rPr>
                        <a:t>P 3</a:t>
                      </a:r>
                      <a:endParaRPr lang="en-IN" sz="1000" cap="none" spc="0">
                        <a:solidFill>
                          <a:schemeClr val="tx1"/>
                        </a:solidFill>
                      </a:endParaRPr>
                    </a:p>
                  </a:txBody>
                  <a:tcPr marL="85944" marR="66111" marT="66111" marB="66111" anchor="ctr">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IN" sz="1000" cap="none" spc="0">
                          <a:solidFill>
                            <a:schemeClr val="tx1"/>
                          </a:solidFill>
                        </a:rPr>
                        <a:t>3</a:t>
                      </a:r>
                      <a:endParaRPr lang="en-IN" sz="1000" cap="none" spc="0">
                        <a:solidFill>
                          <a:schemeClr val="tx1"/>
                        </a:solidFill>
                      </a:endParaRPr>
                    </a:p>
                  </a:txBody>
                  <a:tcPr marL="85944" marR="66111" marT="66111" marB="66111"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IN" sz="1000" cap="none" spc="0" dirty="0">
                          <a:solidFill>
                            <a:schemeClr val="tx1"/>
                          </a:solidFill>
                        </a:rPr>
                        <a:t>1</a:t>
                      </a:r>
                      <a:endParaRPr lang="en-IN" sz="1000" cap="none" spc="0" dirty="0">
                        <a:solidFill>
                          <a:schemeClr val="tx1"/>
                        </a:solidFill>
                      </a:endParaRPr>
                    </a:p>
                  </a:txBody>
                  <a:tcPr marL="85944" marR="66111" marT="66111" marB="66111"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IN" sz="1000" cap="none" spc="0" dirty="0">
                          <a:solidFill>
                            <a:schemeClr val="tx1"/>
                          </a:solidFill>
                        </a:rPr>
                        <a:t>9</a:t>
                      </a:r>
                      <a:endParaRPr lang="en-IN" sz="1000" cap="none" spc="0" dirty="0">
                        <a:solidFill>
                          <a:schemeClr val="tx1"/>
                        </a:solidFill>
                      </a:endParaRPr>
                    </a:p>
                  </a:txBody>
                  <a:tcPr marL="85944" marR="66111" marT="66111" marB="66111"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US" sz="1000" cap="none" spc="0" dirty="0">
                          <a:solidFill>
                            <a:schemeClr val="tx1"/>
                          </a:solidFill>
                        </a:rPr>
                        <a:t>7</a:t>
                      </a:r>
                      <a:endParaRPr lang="en-IN" sz="1000" cap="none" spc="0" dirty="0">
                        <a:solidFill>
                          <a:schemeClr val="tx1"/>
                        </a:solidFill>
                      </a:endParaRPr>
                    </a:p>
                  </a:txBody>
                  <a:tcPr marL="85944" marR="66111" marT="66111" marB="66111"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US" sz="1000" cap="none" spc="0" dirty="0">
                          <a:solidFill>
                            <a:schemeClr val="tx1"/>
                          </a:solidFill>
                        </a:rPr>
                        <a:t>5</a:t>
                      </a:r>
                      <a:endParaRPr lang="en-IN" sz="1000" cap="none" spc="0" dirty="0">
                        <a:solidFill>
                          <a:schemeClr val="tx1"/>
                        </a:solidFill>
                      </a:endParaRPr>
                    </a:p>
                  </a:txBody>
                  <a:tcPr marL="85944" marR="66111" marT="66111" marB="66111" anchor="ctr">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r>
              <a:tr h="312924">
                <a:tc>
                  <a:txBody>
                    <a:bodyPr/>
                    <a:lstStyle/>
                    <a:p>
                      <a:r>
                        <a:rPr lang="en-IN" sz="1000" cap="none" spc="0">
                          <a:solidFill>
                            <a:schemeClr val="tx1"/>
                          </a:solidFill>
                        </a:rPr>
                        <a:t>P4</a:t>
                      </a:r>
                      <a:endParaRPr lang="en-IN" sz="1000" cap="none" spc="0">
                        <a:solidFill>
                          <a:schemeClr val="tx1"/>
                        </a:solidFill>
                      </a:endParaRPr>
                    </a:p>
                  </a:txBody>
                  <a:tcPr marL="85944" marR="66111" marT="66111" marB="66111"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000" cap="none" spc="0" dirty="0">
                          <a:solidFill>
                            <a:schemeClr val="tx1"/>
                          </a:solidFill>
                        </a:rPr>
                        <a:t>4</a:t>
                      </a:r>
                      <a:endParaRPr lang="en-IN" sz="1000" cap="none" spc="0" dirty="0">
                        <a:solidFill>
                          <a:schemeClr val="tx1"/>
                        </a:solidFill>
                      </a:endParaRPr>
                    </a:p>
                  </a:txBody>
                  <a:tcPr marL="85944" marR="66111" marT="66111" marB="66111"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000" cap="none" spc="0" dirty="0">
                          <a:solidFill>
                            <a:schemeClr val="tx1"/>
                          </a:solidFill>
                        </a:rPr>
                        <a:t>9</a:t>
                      </a:r>
                      <a:endParaRPr lang="en-IN" sz="1000" cap="none" spc="0" dirty="0">
                        <a:solidFill>
                          <a:schemeClr val="tx1"/>
                        </a:solidFill>
                      </a:endParaRPr>
                    </a:p>
                  </a:txBody>
                  <a:tcPr marL="85944" marR="66111" marT="66111" marB="66111"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000" cap="none" spc="0" dirty="0">
                          <a:solidFill>
                            <a:schemeClr val="tx1"/>
                          </a:solidFill>
                        </a:rPr>
                        <a:t>18</a:t>
                      </a:r>
                      <a:endParaRPr lang="en-IN" sz="1000" cap="none" spc="0" dirty="0">
                        <a:solidFill>
                          <a:schemeClr val="tx1"/>
                        </a:solidFill>
                      </a:endParaRPr>
                    </a:p>
                  </a:txBody>
                  <a:tcPr marL="85944" marR="66111" marT="66111" marB="66111"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000" cap="none" spc="0" dirty="0">
                          <a:solidFill>
                            <a:schemeClr val="tx1"/>
                          </a:solidFill>
                        </a:rPr>
                        <a:t>14</a:t>
                      </a:r>
                      <a:endParaRPr lang="en-IN" sz="1000" cap="none" spc="0" dirty="0">
                        <a:solidFill>
                          <a:schemeClr val="tx1"/>
                        </a:solidFill>
                      </a:endParaRPr>
                    </a:p>
                  </a:txBody>
                  <a:tcPr marL="85944" marR="66111" marT="66111" marB="66111"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1000" cap="none" spc="0" dirty="0">
                          <a:solidFill>
                            <a:schemeClr val="tx1"/>
                          </a:solidFill>
                        </a:rPr>
                        <a:t>5</a:t>
                      </a:r>
                      <a:endParaRPr lang="en-IN" sz="1000" cap="none" spc="0" dirty="0">
                        <a:solidFill>
                          <a:schemeClr val="tx1"/>
                        </a:solidFill>
                      </a:endParaRPr>
                    </a:p>
                  </a:txBody>
                  <a:tcPr marL="85944" marR="66111" marT="66111" marB="66111" anchor="ctr">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r>
              <a:tr h="312924">
                <a:tc>
                  <a:txBody>
                    <a:bodyPr/>
                    <a:lstStyle/>
                    <a:p>
                      <a:r>
                        <a:rPr lang="en-IN" sz="1000" cap="none" spc="0">
                          <a:solidFill>
                            <a:schemeClr val="tx1"/>
                          </a:solidFill>
                        </a:rPr>
                        <a:t>P 5</a:t>
                      </a:r>
                      <a:endParaRPr lang="en-IN" sz="1000" cap="none" spc="0">
                        <a:solidFill>
                          <a:schemeClr val="tx1"/>
                        </a:solidFill>
                      </a:endParaRPr>
                    </a:p>
                  </a:txBody>
                  <a:tcPr marL="85944" marR="66111" marT="66111" marB="66111" anchor="ctr">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r>
                        <a:rPr lang="en-IN" sz="1000" cap="none" spc="0">
                          <a:solidFill>
                            <a:schemeClr val="tx1"/>
                          </a:solidFill>
                        </a:rPr>
                        <a:t>5</a:t>
                      </a:r>
                      <a:endParaRPr lang="en-IN" sz="1000" cap="none" spc="0">
                        <a:solidFill>
                          <a:schemeClr val="tx1"/>
                        </a:solidFill>
                      </a:endParaRPr>
                    </a:p>
                  </a:txBody>
                  <a:tcPr marL="85944" marR="66111" marT="66111" marB="66111"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r>
                        <a:rPr lang="en-IN" sz="1000" cap="none" spc="0">
                          <a:solidFill>
                            <a:schemeClr val="tx1"/>
                          </a:solidFill>
                        </a:rPr>
                        <a:t>8</a:t>
                      </a:r>
                      <a:endParaRPr lang="en-IN" sz="1000" cap="none" spc="0">
                        <a:solidFill>
                          <a:schemeClr val="tx1"/>
                        </a:solidFill>
                      </a:endParaRPr>
                    </a:p>
                  </a:txBody>
                  <a:tcPr marL="85944" marR="66111" marT="66111" marB="66111"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r>
                        <a:rPr lang="en-IN" sz="1000" cap="none" spc="0" dirty="0">
                          <a:solidFill>
                            <a:schemeClr val="tx1"/>
                          </a:solidFill>
                        </a:rPr>
                        <a:t>26</a:t>
                      </a:r>
                      <a:endParaRPr lang="en-IN" sz="1000" cap="none" spc="0" dirty="0">
                        <a:solidFill>
                          <a:schemeClr val="tx1"/>
                        </a:solidFill>
                      </a:endParaRPr>
                    </a:p>
                  </a:txBody>
                  <a:tcPr marL="85944" marR="66111" marT="66111" marB="66111"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r>
                        <a:rPr lang="en-IN" sz="1000" cap="none" spc="0" dirty="0">
                          <a:solidFill>
                            <a:schemeClr val="tx1"/>
                          </a:solidFill>
                        </a:rPr>
                        <a:t>21</a:t>
                      </a:r>
                      <a:endParaRPr lang="en-IN" sz="1000" cap="none" spc="0" dirty="0">
                        <a:solidFill>
                          <a:schemeClr val="tx1"/>
                        </a:solidFill>
                      </a:endParaRPr>
                    </a:p>
                  </a:txBody>
                  <a:tcPr marL="85944" marR="66111" marT="66111" marB="66111"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r>
                        <a:rPr lang="en-IN" sz="1000" cap="none" spc="0" dirty="0">
                          <a:solidFill>
                            <a:schemeClr val="tx1"/>
                          </a:solidFill>
                        </a:rPr>
                        <a:t>13</a:t>
                      </a:r>
                      <a:endParaRPr lang="en-IN" sz="1000" cap="none" spc="0" dirty="0">
                        <a:solidFill>
                          <a:schemeClr val="tx1"/>
                        </a:solidFill>
                      </a:endParaRPr>
                    </a:p>
                  </a:txBody>
                  <a:tcPr marL="85944" marR="66111" marT="66111" marB="66111" anchor="ctr">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1108909" y="129252"/>
            <a:ext cx="7704137" cy="576262"/>
          </a:xfrm>
        </p:spPr>
        <p:txBody>
          <a:bodyPr/>
          <a:lstStyle/>
          <a:p>
            <a:pPr eaLnBrk="1" hangingPunct="1"/>
            <a:r>
              <a:rPr lang="en-US" altLang="en-US" dirty="0"/>
              <a:t>Shortest-Job-First (SJF) Scheduling</a:t>
            </a:r>
            <a:endParaRPr lang="en-US" altLang="en-US" dirty="0"/>
          </a:p>
        </p:txBody>
      </p:sp>
      <p:sp>
        <p:nvSpPr>
          <p:cNvPr id="27650" name="Rectangle 3"/>
          <p:cNvSpPr>
            <a:spLocks noGrp="1" noChangeArrowheads="1"/>
          </p:cNvSpPr>
          <p:nvPr>
            <p:ph type="body" idx="1"/>
          </p:nvPr>
        </p:nvSpPr>
        <p:spPr>
          <a:xfrm>
            <a:off x="821093" y="1233488"/>
            <a:ext cx="7632441" cy="4530725"/>
          </a:xfrm>
        </p:spPr>
        <p:txBody>
          <a:bodyPr/>
          <a:lstStyle/>
          <a:p>
            <a:r>
              <a:rPr lang="en-US" altLang="en-US" dirty="0"/>
              <a:t>Associate with each process the length of its next CPU burst</a:t>
            </a:r>
            <a:endParaRPr lang="en-US" altLang="en-US" dirty="0"/>
          </a:p>
          <a:p>
            <a:pPr lvl="1"/>
            <a:r>
              <a:rPr lang="en-US" altLang="en-US" dirty="0"/>
              <a:t> Use these lengths to schedule the process with the shortest time</a:t>
            </a:r>
            <a:endParaRPr lang="en-US" altLang="en-US" dirty="0"/>
          </a:p>
          <a:p>
            <a:r>
              <a:rPr lang="en-US" altLang="en-US" dirty="0"/>
              <a:t>SJF is optimal – gives minimum average waiting time for a given set of processes</a:t>
            </a:r>
            <a:endParaRPr lang="en-US" altLang="en-US" dirty="0"/>
          </a:p>
          <a:p>
            <a:pPr lvl="1"/>
            <a:r>
              <a:rPr lang="en-US" altLang="en-US" dirty="0"/>
              <a:t>The difficulty is knowing the length of the next CPU request</a:t>
            </a:r>
            <a:endParaRPr lang="en-US" altLang="en-US" dirty="0"/>
          </a:p>
          <a:p>
            <a:pPr lvl="1"/>
            <a:r>
              <a:rPr lang="en-US" altLang="en-US" dirty="0"/>
              <a:t>Could ask the user</a:t>
            </a:r>
            <a:endParaRPr lang="en-US"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1108909" y="129252"/>
            <a:ext cx="7704137" cy="576262"/>
          </a:xfrm>
        </p:spPr>
        <p:txBody>
          <a:bodyPr/>
          <a:lstStyle/>
          <a:p>
            <a:pPr eaLnBrk="1" hangingPunct="1"/>
            <a:r>
              <a:rPr lang="en-US" altLang="en-US" dirty="0"/>
              <a:t>Shortest-Job-First (SJF) Scheduling</a:t>
            </a:r>
            <a:endParaRPr lang="en-US" altLang="en-US" dirty="0"/>
          </a:p>
        </p:txBody>
      </p:sp>
      <p:sp>
        <p:nvSpPr>
          <p:cNvPr id="27650" name="Rectangle 3"/>
          <p:cNvSpPr>
            <a:spLocks noGrp="1" noChangeArrowheads="1"/>
          </p:cNvSpPr>
          <p:nvPr>
            <p:ph type="body" idx="1"/>
          </p:nvPr>
        </p:nvSpPr>
        <p:spPr>
          <a:xfrm>
            <a:off x="821093" y="1233488"/>
            <a:ext cx="6760325" cy="4345509"/>
          </a:xfrm>
        </p:spPr>
        <p:txBody>
          <a:bodyPr/>
          <a:lstStyle/>
          <a:p>
            <a:r>
              <a:rPr lang="en-US" altLang="en-US" dirty="0"/>
              <a:t>Associate with each process the length of its next CPU burst</a:t>
            </a:r>
            <a:endParaRPr lang="en-US" altLang="en-US" dirty="0"/>
          </a:p>
          <a:p>
            <a:pPr lvl="1"/>
            <a:r>
              <a:rPr lang="en-US" altLang="en-US" dirty="0"/>
              <a:t>Use these lengths to schedule the process with the shortest time</a:t>
            </a:r>
            <a:endParaRPr lang="en-US" altLang="en-US" dirty="0"/>
          </a:p>
          <a:p>
            <a:r>
              <a:rPr lang="en-US" altLang="en-US" dirty="0"/>
              <a:t>SJF is optimal – gives minimum average waiting time for a given set of processes</a:t>
            </a:r>
            <a:endParaRPr lang="en-US" altLang="en-US" dirty="0"/>
          </a:p>
          <a:p>
            <a:r>
              <a:rPr lang="en-US" altLang="en-US" dirty="0">
                <a:cs typeface="MS PGothic" charset="-128"/>
              </a:rPr>
              <a:t>Preemptive version called </a:t>
            </a:r>
            <a:r>
              <a:rPr lang="en-US" altLang="en-US" b="1" dirty="0">
                <a:solidFill>
                  <a:srgbClr val="006699"/>
                </a:solidFill>
                <a:latin typeface="+mj-lt"/>
              </a:rPr>
              <a:t>shortest-remaining-time-first</a:t>
            </a:r>
            <a:endParaRPr lang="en-US" altLang="en-US" b="1" dirty="0">
              <a:solidFill>
                <a:srgbClr val="006699"/>
              </a:solidFill>
              <a:latin typeface="+mj-lt"/>
            </a:endParaRPr>
          </a:p>
          <a:p>
            <a:r>
              <a:rPr lang="en-US" altLang="en-US" dirty="0"/>
              <a:t>How do we determine the length of the next CPU burst?</a:t>
            </a:r>
            <a:endParaRPr lang="en-US" altLang="en-US" dirty="0"/>
          </a:p>
          <a:p>
            <a:pPr lvl="1"/>
            <a:r>
              <a:rPr lang="en-US" altLang="en-US" dirty="0"/>
              <a:t>Could ask the user</a:t>
            </a:r>
            <a:endParaRPr lang="en-US" altLang="en-US" dirty="0"/>
          </a:p>
          <a:p>
            <a:pPr lvl="1"/>
            <a:r>
              <a:rPr lang="en-US" altLang="en-US" dirty="0"/>
              <a:t>Estimate</a:t>
            </a:r>
            <a:endParaRPr lang="en-US" altLang="en-US" dirty="0"/>
          </a:p>
          <a:p>
            <a:pPr lvl="1"/>
            <a:endParaRPr lang="en-US"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a:xfrm>
            <a:off x="457200" y="229606"/>
            <a:ext cx="8229600" cy="576262"/>
          </a:xfrm>
        </p:spPr>
        <p:txBody>
          <a:bodyPr/>
          <a:lstStyle/>
          <a:p>
            <a:pPr eaLnBrk="1" hangingPunct="1"/>
            <a:r>
              <a:rPr lang="en-US" altLang="en-US" dirty="0"/>
              <a:t>Example of SJF</a:t>
            </a:r>
            <a:endParaRPr lang="en-US" altLang="en-US" dirty="0"/>
          </a:p>
        </p:txBody>
      </p:sp>
      <p:sp>
        <p:nvSpPr>
          <p:cNvPr id="29698" name="Rectangle 36"/>
          <p:cNvSpPr>
            <a:spLocks noGrp="1" noChangeArrowheads="1"/>
          </p:cNvSpPr>
          <p:nvPr>
            <p:ph type="body" idx="1"/>
          </p:nvPr>
        </p:nvSpPr>
        <p:spPr>
          <a:xfrm>
            <a:off x="835378" y="1233488"/>
            <a:ext cx="7699022" cy="4952823"/>
          </a:xfrm>
          <a:noFill/>
        </p:spPr>
        <p:txBody>
          <a:bodyPr/>
          <a:lstStyle/>
          <a:p>
            <a:pPr>
              <a:buFont typeface="Monotype Sorts" pitchFamily="-84" charset="2"/>
              <a:buNone/>
              <a:tabLst>
                <a:tab pos="1600200" algn="ctr"/>
                <a:tab pos="3251200" algn="ctr"/>
                <a:tab pos="5140325" algn="ctr"/>
              </a:tabLst>
            </a:pPr>
            <a:r>
              <a:rPr lang="en-US" altLang="en-US" dirty="0"/>
              <a:t>	      	                </a:t>
            </a:r>
            <a:r>
              <a:rPr lang="en-US" altLang="en-US" u="sng" dirty="0" err="1"/>
              <a:t>Process</a:t>
            </a:r>
            <a:r>
              <a:rPr lang="en-US" altLang="en-US" u="sng" dirty="0" err="1">
                <a:solidFill>
                  <a:schemeClr val="bg1"/>
                </a:solidFill>
              </a:rPr>
              <a:t>Arriva</a:t>
            </a:r>
            <a:r>
              <a:rPr lang="en-US" altLang="en-US" u="sng" dirty="0">
                <a:solidFill>
                  <a:schemeClr val="bg1"/>
                </a:solidFill>
              </a:rPr>
              <a:t>	l Time</a:t>
            </a:r>
            <a:r>
              <a:rPr lang="en-US" altLang="en-US" dirty="0"/>
              <a:t>	</a:t>
            </a:r>
            <a:r>
              <a:rPr lang="en-US" altLang="en-US" u="sng" dirty="0"/>
              <a:t>Burst Time (</a:t>
            </a:r>
            <a:r>
              <a:rPr lang="en-US" altLang="en-US" u="sng" dirty="0" err="1"/>
              <a:t>ms</a:t>
            </a:r>
            <a:r>
              <a:rPr lang="en-US" altLang="en-US" u="sng" dirty="0"/>
              <a:t>)</a:t>
            </a:r>
            <a:endParaRPr lang="en-US" altLang="en-US" dirty="0"/>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1</a:t>
            </a:r>
            <a:r>
              <a:rPr lang="en-US" altLang="en-US" dirty="0"/>
              <a:t>	</a:t>
            </a:r>
            <a:r>
              <a:rPr lang="en-US" altLang="en-US" dirty="0">
                <a:solidFill>
                  <a:schemeClr val="bg1"/>
                </a:solidFill>
              </a:rPr>
              <a:t>0.0</a:t>
            </a:r>
            <a:r>
              <a:rPr lang="en-US" altLang="en-US" dirty="0"/>
              <a:t>	6</a:t>
            </a:r>
            <a:endParaRPr lang="en-US" altLang="en-US" dirty="0"/>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2 	</a:t>
            </a:r>
            <a:r>
              <a:rPr lang="en-US" altLang="en-US" dirty="0">
                <a:solidFill>
                  <a:schemeClr val="bg1"/>
                </a:solidFill>
              </a:rPr>
              <a:t>2.0</a:t>
            </a:r>
            <a:r>
              <a:rPr lang="en-US" altLang="en-US" dirty="0"/>
              <a:t>	8</a:t>
            </a:r>
            <a:endParaRPr lang="en-US" altLang="en-US" dirty="0"/>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3</a:t>
            </a:r>
            <a:r>
              <a:rPr lang="en-US" altLang="en-US" dirty="0"/>
              <a:t>	</a:t>
            </a:r>
            <a:r>
              <a:rPr lang="en-US" altLang="en-US" dirty="0">
                <a:solidFill>
                  <a:schemeClr val="bg1"/>
                </a:solidFill>
              </a:rPr>
              <a:t>4.0</a:t>
            </a:r>
            <a:r>
              <a:rPr lang="en-US" altLang="en-US" dirty="0"/>
              <a:t>	7</a:t>
            </a:r>
            <a:endParaRPr lang="en-US" altLang="en-US" dirty="0"/>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4</a:t>
            </a:r>
            <a:r>
              <a:rPr lang="en-US" altLang="en-US" dirty="0"/>
              <a:t>	</a:t>
            </a:r>
            <a:r>
              <a:rPr lang="en-US" altLang="en-US" dirty="0">
                <a:solidFill>
                  <a:schemeClr val="bg1"/>
                </a:solidFill>
              </a:rPr>
              <a:t>5.0</a:t>
            </a:r>
            <a:r>
              <a:rPr lang="en-US" altLang="en-US" dirty="0"/>
              <a:t>	3</a:t>
            </a:r>
            <a:endParaRPr lang="en-US" altLang="en-US" dirty="0"/>
          </a:p>
          <a:p>
            <a:pPr>
              <a:buFont typeface="Monotype Sorts" pitchFamily="-84" charset="2"/>
              <a:buNone/>
              <a:tabLst>
                <a:tab pos="1600200" algn="ctr"/>
                <a:tab pos="3251200" algn="ctr"/>
                <a:tab pos="5140325" algn="ctr"/>
              </a:tabLst>
            </a:pPr>
            <a:endParaRPr lang="en-US" altLang="en-US" dirty="0"/>
          </a:p>
          <a:p>
            <a:pPr>
              <a:tabLst>
                <a:tab pos="1600200" algn="ctr"/>
                <a:tab pos="3251200" algn="ctr"/>
                <a:tab pos="5140325" algn="ctr"/>
              </a:tabLst>
            </a:pPr>
            <a:r>
              <a:rPr lang="en-US" altLang="en-US" dirty="0"/>
              <a:t>SJF scheduling chart</a:t>
            </a: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buFont typeface="Monotype Sorts" pitchFamily="-84" charset="2"/>
              <a:buNone/>
              <a:tabLst>
                <a:tab pos="1600200" algn="ctr"/>
                <a:tab pos="3251200" algn="ctr"/>
                <a:tab pos="5140325" algn="ctr"/>
              </a:tabLst>
            </a:pPr>
            <a:endParaRPr lang="en-US" altLang="en-US" dirty="0"/>
          </a:p>
          <a:p>
            <a:pPr>
              <a:tabLst>
                <a:tab pos="1600200" algn="ctr"/>
                <a:tab pos="3251200" algn="ctr"/>
                <a:tab pos="5140325" algn="ctr"/>
              </a:tabLst>
            </a:pPr>
            <a:r>
              <a:rPr lang="en-US" altLang="en-US" sz="2000" dirty="0">
                <a:latin typeface="+mj-lt"/>
              </a:rPr>
              <a:t>Average waiting time = (3 + 16 + 9 + 0) / 4 = 7 </a:t>
            </a:r>
            <a:r>
              <a:rPr lang="en-US" altLang="en-US" sz="2000" dirty="0" err="1">
                <a:latin typeface="+mj-lt"/>
              </a:rPr>
              <a:t>ms</a:t>
            </a:r>
            <a:endParaRPr lang="en-US" altLang="en-US" sz="2000" dirty="0">
              <a:latin typeface="+mj-lt"/>
            </a:endParaRPr>
          </a:p>
          <a:p>
            <a:pPr>
              <a:tabLst>
                <a:tab pos="1600200" algn="ctr"/>
                <a:tab pos="3251200" algn="ctr"/>
                <a:tab pos="5140325" algn="ctr"/>
              </a:tabLst>
            </a:pPr>
            <a:r>
              <a:rPr lang="en-US" altLang="en-US" sz="2000" b="1" baseline="-25000" dirty="0">
                <a:latin typeface="+mj-lt"/>
              </a:rPr>
              <a:t>ATAT = (9+24+16+3)/4 = 52/4=13 </a:t>
            </a:r>
            <a:r>
              <a:rPr lang="en-US" altLang="en-US" sz="2000" b="1" baseline="-25000" dirty="0" err="1">
                <a:latin typeface="+mj-lt"/>
              </a:rPr>
              <a:t>ms</a:t>
            </a:r>
            <a:endParaRPr lang="en-US" altLang="en-US" sz="2000" b="1" baseline="-25000" dirty="0">
              <a:latin typeface="+mj-lt"/>
            </a:endParaRPr>
          </a:p>
          <a:p>
            <a:pPr marL="0" indent="0">
              <a:buNone/>
              <a:tabLst>
                <a:tab pos="1600200" algn="ctr"/>
                <a:tab pos="3251200" algn="ctr"/>
                <a:tab pos="5140325" algn="ctr"/>
              </a:tabLst>
            </a:pPr>
            <a:endParaRPr lang="en-US" altLang="en-US" dirty="0"/>
          </a:p>
        </p:txBody>
      </p:sp>
      <p:pic>
        <p:nvPicPr>
          <p:cNvPr id="29699"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287463" y="4076700"/>
            <a:ext cx="6796087"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806450" y="3429000"/>
            <a:ext cx="7727950" cy="2335213"/>
          </a:xfrm>
        </p:spPr>
        <p:txBody>
          <a:bodyPr/>
          <a:lstStyle/>
          <a:p>
            <a:endParaRPr lang="en-IN" dirty="0"/>
          </a:p>
        </p:txBody>
      </p:sp>
      <p:graphicFrame>
        <p:nvGraphicFramePr>
          <p:cNvPr id="4" name="Table 4"/>
          <p:cNvGraphicFramePr/>
          <p:nvPr/>
        </p:nvGraphicFramePr>
        <p:xfrm>
          <a:off x="806450" y="1233488"/>
          <a:ext cx="7727949" cy="2123440"/>
        </p:xfrm>
        <a:graphic>
          <a:graphicData uri="http://schemas.openxmlformats.org/drawingml/2006/table">
            <a:tbl>
              <a:tblPr firstRow="1" bandRow="1">
                <a:tableStyleId>{5C22544A-7EE6-4342-B048-85BDC9FD1C3A}</a:tableStyleId>
              </a:tblPr>
              <a:tblGrid>
                <a:gridCol w="2575983"/>
                <a:gridCol w="2575983"/>
                <a:gridCol w="2575983"/>
              </a:tblGrid>
              <a:tr h="370840">
                <a:tc>
                  <a:txBody>
                    <a:bodyPr/>
                    <a:lstStyle/>
                    <a:p>
                      <a:r>
                        <a:rPr lang="en-US" dirty="0"/>
                        <a:t>Process</a:t>
                      </a:r>
                      <a:endParaRPr lang="en-IN" dirty="0"/>
                    </a:p>
                  </a:txBody>
                  <a:tcPr/>
                </a:tc>
                <a:tc>
                  <a:txBody>
                    <a:bodyPr/>
                    <a:lstStyle/>
                    <a:p>
                      <a:r>
                        <a:rPr lang="en-US" dirty="0"/>
                        <a:t>Arrival time(AT)</a:t>
                      </a:r>
                      <a:endParaRPr lang="en-IN" dirty="0"/>
                    </a:p>
                  </a:txBody>
                  <a:tcPr/>
                </a:tc>
                <a:tc>
                  <a:txBody>
                    <a:bodyPr/>
                    <a:lstStyle/>
                    <a:p>
                      <a:r>
                        <a:rPr lang="en-US" dirty="0"/>
                        <a:t>CPU Burst( Execution time)</a:t>
                      </a:r>
                      <a:endParaRPr lang="en-IN" dirty="0"/>
                    </a:p>
                  </a:txBody>
                  <a:tcPr/>
                </a:tc>
              </a:tr>
              <a:tr h="370840">
                <a:tc>
                  <a:txBody>
                    <a:bodyPr/>
                    <a:lstStyle/>
                    <a:p>
                      <a:r>
                        <a:rPr lang="en-US" dirty="0"/>
                        <a:t>p0</a:t>
                      </a:r>
                      <a:endParaRPr lang="en-IN" dirty="0"/>
                    </a:p>
                  </a:txBody>
                  <a:tcPr/>
                </a:tc>
                <a:tc>
                  <a:txBody>
                    <a:bodyPr/>
                    <a:lstStyle/>
                    <a:p>
                      <a:r>
                        <a:rPr lang="en-US" dirty="0"/>
                        <a:t>0</a:t>
                      </a:r>
                      <a:endParaRPr lang="en-IN" dirty="0"/>
                    </a:p>
                  </a:txBody>
                  <a:tcPr/>
                </a:tc>
                <a:tc>
                  <a:txBody>
                    <a:bodyPr/>
                    <a:lstStyle/>
                    <a:p>
                      <a:r>
                        <a:rPr lang="en-US" dirty="0"/>
                        <a:t>5</a:t>
                      </a:r>
                      <a:endParaRPr lang="en-IN" dirty="0"/>
                    </a:p>
                  </a:txBody>
                  <a:tcPr/>
                </a:tc>
              </a:tr>
              <a:tr h="370840">
                <a:tc>
                  <a:txBody>
                    <a:bodyPr/>
                    <a:lstStyle/>
                    <a:p>
                      <a:r>
                        <a:rPr lang="en-US" dirty="0"/>
                        <a:t>p1</a:t>
                      </a:r>
                      <a:endParaRPr lang="en-IN" dirty="0"/>
                    </a:p>
                  </a:txBody>
                  <a:tcPr/>
                </a:tc>
                <a:tc>
                  <a:txBody>
                    <a:bodyPr/>
                    <a:lstStyle/>
                    <a:p>
                      <a:r>
                        <a:rPr lang="en-US" dirty="0"/>
                        <a:t>4</a:t>
                      </a:r>
                      <a:endParaRPr lang="en-IN" dirty="0"/>
                    </a:p>
                  </a:txBody>
                  <a:tcPr/>
                </a:tc>
                <a:tc>
                  <a:txBody>
                    <a:bodyPr/>
                    <a:lstStyle/>
                    <a:p>
                      <a:r>
                        <a:rPr lang="en-US" dirty="0"/>
                        <a:t>3</a:t>
                      </a:r>
                      <a:endParaRPr lang="en-IN" dirty="0"/>
                    </a:p>
                  </a:txBody>
                  <a:tcPr/>
                </a:tc>
              </a:tr>
              <a:tr h="370840">
                <a:tc>
                  <a:txBody>
                    <a:bodyPr/>
                    <a:lstStyle/>
                    <a:p>
                      <a:r>
                        <a:rPr lang="en-US" dirty="0"/>
                        <a:t>p2</a:t>
                      </a:r>
                      <a:endParaRPr lang="en-IN" dirty="0"/>
                    </a:p>
                  </a:txBody>
                  <a:tcPr/>
                </a:tc>
                <a:tc>
                  <a:txBody>
                    <a:bodyPr/>
                    <a:lstStyle/>
                    <a:p>
                      <a:r>
                        <a:rPr lang="en-US" dirty="0"/>
                        <a:t>8</a:t>
                      </a:r>
                      <a:endParaRPr lang="en-IN" dirty="0"/>
                    </a:p>
                  </a:txBody>
                  <a:tcPr/>
                </a:tc>
                <a:tc>
                  <a:txBody>
                    <a:bodyPr/>
                    <a:lstStyle/>
                    <a:p>
                      <a:r>
                        <a:rPr lang="en-US" dirty="0"/>
                        <a:t>8</a:t>
                      </a:r>
                      <a:endParaRPr lang="en-IN" dirty="0"/>
                    </a:p>
                  </a:txBody>
                  <a:tcPr/>
                </a:tc>
              </a:tr>
              <a:tr h="370840">
                <a:tc>
                  <a:txBody>
                    <a:bodyPr/>
                    <a:lstStyle/>
                    <a:p>
                      <a:r>
                        <a:rPr lang="en-US" dirty="0"/>
                        <a:t>p3</a:t>
                      </a:r>
                      <a:endParaRPr lang="en-IN" dirty="0"/>
                    </a:p>
                  </a:txBody>
                  <a:tcPr/>
                </a:tc>
                <a:tc>
                  <a:txBody>
                    <a:bodyPr/>
                    <a:lstStyle/>
                    <a:p>
                      <a:r>
                        <a:rPr lang="en-US" dirty="0"/>
                        <a:t>4</a:t>
                      </a:r>
                      <a:endParaRPr lang="en-IN" dirty="0"/>
                    </a:p>
                  </a:txBody>
                  <a:tcPr/>
                </a:tc>
                <a:tc>
                  <a:txBody>
                    <a:bodyPr/>
                    <a:lstStyle/>
                    <a:p>
                      <a:r>
                        <a:rPr lang="en-US" dirty="0"/>
                        <a:t>9</a:t>
                      </a:r>
                      <a:endParaRPr lang="en-IN" dirty="0"/>
                    </a:p>
                  </a:txBody>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p:nvPr>
        </p:nvSpPr>
        <p:spPr>
          <a:xfrm>
            <a:off x="987629" y="165918"/>
            <a:ext cx="8249492" cy="611187"/>
          </a:xfrm>
        </p:spPr>
        <p:txBody>
          <a:bodyPr/>
          <a:lstStyle/>
          <a:p>
            <a:pPr eaLnBrk="1" hangingPunct="1"/>
            <a:r>
              <a:rPr lang="en-US" altLang="en-US" dirty="0"/>
              <a:t>Determining Length of Next CPU Burst</a:t>
            </a:r>
            <a:endParaRPr lang="en-US" altLang="en-US" dirty="0"/>
          </a:p>
        </p:txBody>
      </p:sp>
      <p:sp>
        <p:nvSpPr>
          <p:cNvPr id="16387" name="Rectangle 3"/>
          <p:cNvSpPr>
            <a:spLocks noGrp="1" noChangeArrowheads="1"/>
          </p:cNvSpPr>
          <p:nvPr>
            <p:ph type="body" idx="1"/>
          </p:nvPr>
        </p:nvSpPr>
        <p:spPr>
          <a:xfrm>
            <a:off x="802433" y="1233488"/>
            <a:ext cx="7681167" cy="4935537"/>
          </a:xfrm>
        </p:spPr>
        <p:txBody>
          <a:bodyPr/>
          <a:lstStyle/>
          <a:p>
            <a:pPr>
              <a:defRPr/>
            </a:pPr>
            <a:r>
              <a:rPr lang="en-US" altLang="en-US" dirty="0">
                <a:cs typeface="MS PGothic" charset="-128"/>
              </a:rPr>
              <a:t>Can only estimate the length – should be similar to the previous one</a:t>
            </a:r>
            <a:endParaRPr lang="en-US" altLang="en-US" dirty="0">
              <a:cs typeface="MS PGothic" charset="-128"/>
            </a:endParaRPr>
          </a:p>
          <a:p>
            <a:pPr lvl="1">
              <a:defRPr/>
            </a:pPr>
            <a:r>
              <a:rPr lang="en-US" altLang="en-US" dirty="0"/>
              <a:t>Then pick process with shortest predicted next CPU burst</a:t>
            </a:r>
            <a:endParaRPr lang="en-US" altLang="en-US" dirty="0">
              <a:cs typeface="MS PGothic" charset="-128"/>
            </a:endParaRPr>
          </a:p>
          <a:p>
            <a:pPr>
              <a:defRPr/>
            </a:pPr>
            <a:r>
              <a:rPr lang="en-US" altLang="en-US" dirty="0">
                <a:cs typeface="MS PGothic" charset="-128"/>
              </a:rPr>
              <a:t>Can be done by using the length of previous CPU bursts, using exponential averaging</a:t>
            </a:r>
            <a:endParaRPr lang="en-US" altLang="en-US" dirty="0">
              <a:cs typeface="MS PGothic" charset="-128"/>
            </a:endParaRPr>
          </a:p>
          <a:p>
            <a:pPr>
              <a:defRPr/>
            </a:pPr>
            <a:endParaRPr lang="en-US" altLang="en-US" dirty="0">
              <a:cs typeface="MS PGothic" charset="-128"/>
            </a:endParaRPr>
          </a:p>
          <a:p>
            <a:pPr>
              <a:defRPr/>
            </a:pPr>
            <a:endParaRPr lang="en-US" altLang="en-US" dirty="0">
              <a:cs typeface="MS PGothic" charset="-128"/>
            </a:endParaRPr>
          </a:p>
          <a:p>
            <a:pPr>
              <a:defRPr/>
            </a:pPr>
            <a:endParaRPr lang="en-US" altLang="en-US" dirty="0">
              <a:cs typeface="MS PGothic" charset="-128"/>
            </a:endParaRPr>
          </a:p>
          <a:p>
            <a:pPr marL="0" indent="0">
              <a:buFont typeface="Monotype Sorts" pitchFamily="-84" charset="2"/>
              <a:buNone/>
              <a:defRPr/>
            </a:pPr>
            <a:endParaRPr lang="en-US" altLang="en-US" dirty="0">
              <a:cs typeface="MS PGothic" charset="-128"/>
            </a:endParaRPr>
          </a:p>
          <a:p>
            <a:pPr>
              <a:defRPr/>
            </a:pPr>
            <a:r>
              <a:rPr lang="en-US" altLang="en-US" dirty="0">
                <a:cs typeface="MS PGothic" charset="-128"/>
              </a:rPr>
              <a:t>Commonly, </a:t>
            </a:r>
            <a:r>
              <a:rPr lang="en-US" altLang="en-US" dirty="0">
                <a:latin typeface="Lucida Grande" panose="020B0600040502020204" pitchFamily="-84" charset="0"/>
                <a:cs typeface="MS PGothic" charset="-128"/>
              </a:rPr>
              <a:t>α </a:t>
            </a:r>
            <a:r>
              <a:rPr lang="en-US" altLang="en-US" dirty="0">
                <a:cs typeface="MS PGothic" charset="-128"/>
              </a:rPr>
              <a:t>set to ½</a:t>
            </a:r>
            <a:endParaRPr lang="en-US" altLang="en-US" dirty="0">
              <a:cs typeface="MS PGothic" charset="-128"/>
            </a:endParaRPr>
          </a:p>
        </p:txBody>
      </p:sp>
      <p:graphicFrame>
        <p:nvGraphicFramePr>
          <p:cNvPr id="31747" name="Object 2"/>
          <p:cNvGraphicFramePr>
            <a:graphicFrameLocks noChangeAspect="1"/>
          </p:cNvGraphicFramePr>
          <p:nvPr/>
        </p:nvGraphicFramePr>
        <p:xfrm>
          <a:off x="2005013" y="2656713"/>
          <a:ext cx="4427537" cy="1254125"/>
        </p:xfrm>
        <a:graphic>
          <a:graphicData uri="http://schemas.openxmlformats.org/presentationml/2006/ole">
            <mc:AlternateContent xmlns:mc="http://schemas.openxmlformats.org/markup-compatibility/2006">
              <mc:Choice xmlns:v="urn:schemas-microsoft-com:vml" Requires="v">
                <p:oleObj spid="_x0000_s31820" name="Equation" r:id="rId1" imgW="6400800" imgH="1778000" progId="Equation.3">
                  <p:embed/>
                </p:oleObj>
              </mc:Choice>
              <mc:Fallback>
                <p:oleObj name="Equation" r:id="rId1" imgW="6400800" imgH="1778000" progId="Equation.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5013" y="2656713"/>
                        <a:ext cx="4427537" cy="1254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pic>
        <p:nvPicPr>
          <p:cNvPr id="3174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94025" y="3976688"/>
            <a:ext cx="24511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a:xfrm>
            <a:off x="1358420" y="163952"/>
            <a:ext cx="7594600" cy="576262"/>
          </a:xfrm>
        </p:spPr>
        <p:txBody>
          <a:bodyPr/>
          <a:lstStyle/>
          <a:p>
            <a:pPr eaLnBrk="1" hangingPunct="1"/>
            <a:r>
              <a:rPr lang="en-US" altLang="en-US" sz="3000" dirty="0"/>
              <a:t>Example of Shortest-remaining-time-first</a:t>
            </a:r>
            <a:endParaRPr lang="en-US" altLang="en-US" sz="3000" dirty="0"/>
          </a:p>
        </p:txBody>
      </p:sp>
      <p:sp>
        <p:nvSpPr>
          <p:cNvPr id="19459" name="Rectangle 36"/>
          <p:cNvSpPr>
            <a:spLocks noGrp="1" noChangeArrowheads="1"/>
          </p:cNvSpPr>
          <p:nvPr>
            <p:ph type="body" idx="1"/>
          </p:nvPr>
        </p:nvSpPr>
        <p:spPr>
          <a:xfrm>
            <a:off x="802433" y="1233488"/>
            <a:ext cx="7707085" cy="4530725"/>
          </a:xfrm>
        </p:spPr>
        <p:txBody>
          <a:bodyPr/>
          <a:lstStyle/>
          <a:p>
            <a:pPr>
              <a:tabLst>
                <a:tab pos="1600835" algn="ctr"/>
                <a:tab pos="3252470" algn="ctr"/>
                <a:tab pos="5141595" algn="ctr"/>
              </a:tabLst>
              <a:defRPr/>
            </a:pPr>
            <a:r>
              <a:rPr lang="en-US" altLang="en-US" dirty="0">
                <a:cs typeface="MS PGothic" charset="-128"/>
              </a:rPr>
              <a:t>Now we add the concepts of varying arrival times and preemption to the analysis</a:t>
            </a:r>
            <a:endParaRPr lang="en-US" altLang="en-US" dirty="0">
              <a:cs typeface="MS PGothic" charset="-128"/>
            </a:endParaRPr>
          </a:p>
          <a:p>
            <a:pPr>
              <a:buFont typeface="Monotype Sorts" pitchFamily="-84" charset="2"/>
              <a:buNone/>
              <a:tabLst>
                <a:tab pos="1600835" algn="ctr"/>
                <a:tab pos="3252470" algn="ctr"/>
                <a:tab pos="5141595" algn="ctr"/>
              </a:tabLst>
              <a:defRPr/>
            </a:pPr>
            <a:r>
              <a:rPr lang="en-US" altLang="en-US" dirty="0">
                <a:cs typeface="MS PGothic" charset="-128"/>
              </a:rPr>
              <a:t>		         </a:t>
            </a:r>
            <a:r>
              <a:rPr lang="en-US" altLang="en-US" u="sng" dirty="0" err="1">
                <a:cs typeface="MS PGothic" charset="-128"/>
              </a:rPr>
              <a:t>Process</a:t>
            </a:r>
            <a:r>
              <a:rPr lang="en-US" altLang="en-US" u="sng" dirty="0" err="1">
                <a:solidFill>
                  <a:schemeClr val="bg1"/>
                </a:solidFill>
                <a:cs typeface="MS PGothic" charset="-128"/>
              </a:rPr>
              <a:t>A</a:t>
            </a:r>
            <a:r>
              <a:rPr lang="en-US" altLang="en-US" u="sng" dirty="0">
                <a:solidFill>
                  <a:schemeClr val="bg1"/>
                </a:solidFill>
                <a:cs typeface="MS PGothic" charset="-128"/>
              </a:rPr>
              <a:t>	</a:t>
            </a:r>
            <a:r>
              <a:rPr lang="en-US" altLang="en-US" u="sng" dirty="0" err="1">
                <a:solidFill>
                  <a:schemeClr val="bg1"/>
                </a:solidFill>
                <a:cs typeface="MS PGothic" charset="-128"/>
              </a:rPr>
              <a:t>arri</a:t>
            </a:r>
            <a:r>
              <a:rPr lang="en-US" altLang="en-US" u="sng" dirty="0">
                <a:solidFill>
                  <a:schemeClr val="bg1"/>
                </a:solidFill>
                <a:cs typeface="MS PGothic" charset="-128"/>
              </a:rPr>
              <a:t> </a:t>
            </a:r>
            <a:r>
              <a:rPr lang="en-US" altLang="en-US" i="1" u="sng" dirty="0">
                <a:cs typeface="MS PGothic" charset="-128"/>
              </a:rPr>
              <a:t>Arrival </a:t>
            </a:r>
            <a:r>
              <a:rPr lang="en-US" altLang="en-US" u="sng" dirty="0" err="1">
                <a:cs typeface="MS PGothic" charset="-128"/>
              </a:rPr>
              <a:t>Time</a:t>
            </a:r>
            <a:r>
              <a:rPr lang="en-US" altLang="en-US" u="sng" dirty="0" err="1">
                <a:solidFill>
                  <a:schemeClr val="bg1"/>
                </a:solidFill>
                <a:cs typeface="MS PGothic" charset="-128"/>
              </a:rPr>
              <a:t>T</a:t>
            </a:r>
            <a:r>
              <a:rPr lang="en-US" altLang="en-US" dirty="0">
                <a:cs typeface="MS PGothic" charset="-128"/>
              </a:rPr>
              <a:t>	</a:t>
            </a:r>
            <a:r>
              <a:rPr lang="en-US" altLang="en-US" u="sng" dirty="0">
                <a:cs typeface="MS PGothic" charset="-128"/>
              </a:rPr>
              <a:t>Burst Time</a:t>
            </a:r>
            <a:endParaRPr lang="en-US" altLang="en-US" dirty="0">
              <a:cs typeface="MS PGothic" charset="-128"/>
            </a:endParaRPr>
          </a:p>
          <a:p>
            <a:pPr>
              <a:buFont typeface="Monotype Sorts" pitchFamily="-84" charset="2"/>
              <a:buNone/>
              <a:tabLst>
                <a:tab pos="1600835" algn="ctr"/>
                <a:tab pos="3252470" algn="ctr"/>
                <a:tab pos="5141595" algn="ctr"/>
              </a:tabLst>
              <a:defRPr/>
            </a:pPr>
            <a:r>
              <a:rPr lang="en-US" altLang="en-US" dirty="0">
                <a:cs typeface="MS PGothic" charset="-128"/>
              </a:rPr>
              <a:t>		 </a:t>
            </a:r>
            <a:r>
              <a:rPr lang="en-US" altLang="en-US" i="1" dirty="0">
                <a:cs typeface="MS PGothic" charset="-128"/>
              </a:rPr>
              <a:t>P</a:t>
            </a:r>
            <a:r>
              <a:rPr lang="en-US" altLang="en-US" i="1" baseline="-25000" dirty="0">
                <a:cs typeface="MS PGothic" charset="-128"/>
              </a:rPr>
              <a:t>1</a:t>
            </a:r>
            <a:r>
              <a:rPr lang="en-US" altLang="en-US" dirty="0">
                <a:cs typeface="MS PGothic" charset="-128"/>
              </a:rPr>
              <a:t>	</a:t>
            </a:r>
            <a:r>
              <a:rPr lang="en-US" altLang="en-US" dirty="0">
                <a:solidFill>
                  <a:srgbClr val="000000"/>
                </a:solidFill>
                <a:cs typeface="MS PGothic" charset="-128"/>
              </a:rPr>
              <a:t>0</a:t>
            </a:r>
            <a:r>
              <a:rPr lang="en-US" altLang="en-US" dirty="0">
                <a:cs typeface="MS PGothic" charset="-128"/>
              </a:rPr>
              <a:t>	8</a:t>
            </a:r>
            <a:endParaRPr lang="en-US" altLang="en-US" dirty="0">
              <a:cs typeface="MS PGothic" charset="-128"/>
            </a:endParaRPr>
          </a:p>
          <a:p>
            <a:pPr>
              <a:buFont typeface="Monotype Sorts" pitchFamily="-84" charset="2"/>
              <a:buNone/>
              <a:tabLst>
                <a:tab pos="1600835" algn="ctr"/>
                <a:tab pos="3252470" algn="ctr"/>
                <a:tab pos="5141595" algn="ctr"/>
              </a:tabLst>
              <a:defRPr/>
            </a:pPr>
            <a:r>
              <a:rPr lang="en-US" altLang="en-US" dirty="0">
                <a:cs typeface="MS PGothic" charset="-128"/>
              </a:rPr>
              <a:t>		 </a:t>
            </a:r>
            <a:r>
              <a:rPr lang="en-US" altLang="en-US" i="1" dirty="0">
                <a:cs typeface="MS PGothic" charset="-128"/>
              </a:rPr>
              <a:t>P</a:t>
            </a:r>
            <a:r>
              <a:rPr lang="en-US" altLang="en-US" i="1" baseline="-25000" dirty="0">
                <a:cs typeface="MS PGothic" charset="-128"/>
              </a:rPr>
              <a:t>2 	</a:t>
            </a:r>
            <a:r>
              <a:rPr lang="en-US" altLang="en-US" dirty="0">
                <a:solidFill>
                  <a:srgbClr val="000000"/>
                </a:solidFill>
                <a:cs typeface="MS PGothic" charset="-128"/>
              </a:rPr>
              <a:t>1</a:t>
            </a:r>
            <a:r>
              <a:rPr lang="en-US" altLang="en-US" dirty="0">
                <a:cs typeface="MS PGothic" charset="-128"/>
              </a:rPr>
              <a:t>	4</a:t>
            </a:r>
            <a:endParaRPr lang="en-US" altLang="en-US" dirty="0">
              <a:cs typeface="MS PGothic" charset="-128"/>
            </a:endParaRPr>
          </a:p>
          <a:p>
            <a:pPr>
              <a:buFont typeface="Monotype Sorts" pitchFamily="-84" charset="2"/>
              <a:buNone/>
              <a:tabLst>
                <a:tab pos="1600835" algn="ctr"/>
                <a:tab pos="3252470" algn="ctr"/>
                <a:tab pos="5141595" algn="ctr"/>
              </a:tabLst>
              <a:defRPr/>
            </a:pPr>
            <a:r>
              <a:rPr lang="en-US" altLang="en-US" dirty="0">
                <a:cs typeface="MS PGothic" charset="-128"/>
              </a:rPr>
              <a:t>		 </a:t>
            </a:r>
            <a:r>
              <a:rPr lang="en-US" altLang="en-US" i="1" dirty="0">
                <a:cs typeface="MS PGothic" charset="-128"/>
              </a:rPr>
              <a:t>P</a:t>
            </a:r>
            <a:r>
              <a:rPr lang="en-US" altLang="en-US" i="1" baseline="-25000" dirty="0">
                <a:cs typeface="MS PGothic" charset="-128"/>
              </a:rPr>
              <a:t>3</a:t>
            </a:r>
            <a:r>
              <a:rPr lang="en-US" altLang="en-US" dirty="0">
                <a:cs typeface="MS PGothic" charset="-128"/>
              </a:rPr>
              <a:t>	</a:t>
            </a:r>
            <a:r>
              <a:rPr lang="en-US" altLang="en-US" dirty="0">
                <a:solidFill>
                  <a:srgbClr val="000000"/>
                </a:solidFill>
                <a:cs typeface="MS PGothic" charset="-128"/>
              </a:rPr>
              <a:t>2</a:t>
            </a:r>
            <a:r>
              <a:rPr lang="en-US" altLang="en-US" dirty="0">
                <a:cs typeface="MS PGothic" charset="-128"/>
              </a:rPr>
              <a:t>	9</a:t>
            </a:r>
            <a:endParaRPr lang="en-US" altLang="en-US" dirty="0">
              <a:cs typeface="MS PGothic" charset="-128"/>
            </a:endParaRPr>
          </a:p>
          <a:p>
            <a:pPr>
              <a:buFont typeface="Monotype Sorts" pitchFamily="-84" charset="2"/>
              <a:buNone/>
              <a:tabLst>
                <a:tab pos="1600835" algn="ctr"/>
                <a:tab pos="3252470" algn="ctr"/>
                <a:tab pos="5141595" algn="ctr"/>
              </a:tabLst>
              <a:defRPr/>
            </a:pPr>
            <a:r>
              <a:rPr lang="en-US" altLang="en-US" dirty="0">
                <a:cs typeface="MS PGothic" charset="-128"/>
              </a:rPr>
              <a:t>		 </a:t>
            </a:r>
            <a:r>
              <a:rPr lang="en-US" altLang="en-US" i="1" dirty="0">
                <a:cs typeface="MS PGothic" charset="-128"/>
              </a:rPr>
              <a:t>P</a:t>
            </a:r>
            <a:r>
              <a:rPr lang="en-US" altLang="en-US" i="1" baseline="-25000" dirty="0">
                <a:cs typeface="MS PGothic" charset="-128"/>
              </a:rPr>
              <a:t>4</a:t>
            </a:r>
            <a:r>
              <a:rPr lang="en-US" altLang="en-US" dirty="0">
                <a:cs typeface="MS PGothic" charset="-128"/>
              </a:rPr>
              <a:t>	</a:t>
            </a:r>
            <a:r>
              <a:rPr lang="en-US" altLang="en-US" dirty="0">
                <a:solidFill>
                  <a:srgbClr val="000000"/>
                </a:solidFill>
                <a:cs typeface="MS PGothic" charset="-128"/>
              </a:rPr>
              <a:t>3</a:t>
            </a:r>
            <a:r>
              <a:rPr lang="en-US" altLang="en-US" dirty="0">
                <a:cs typeface="MS PGothic" charset="-128"/>
              </a:rPr>
              <a:t>	5</a:t>
            </a:r>
            <a:endParaRPr lang="en-US" altLang="en-US" dirty="0">
              <a:cs typeface="MS PGothic" charset="-128"/>
            </a:endParaRPr>
          </a:p>
          <a:p>
            <a:pPr>
              <a:tabLst>
                <a:tab pos="1600835" algn="ctr"/>
                <a:tab pos="3252470" algn="ctr"/>
                <a:tab pos="5141595" algn="ctr"/>
              </a:tabLst>
              <a:defRPr/>
            </a:pPr>
            <a:r>
              <a:rPr lang="en-US" altLang="en-US" i="1" dirty="0">
                <a:cs typeface="MS PGothic" charset="-128"/>
              </a:rPr>
              <a:t>Preemptive </a:t>
            </a:r>
            <a:r>
              <a:rPr lang="en-US" altLang="en-US" dirty="0">
                <a:cs typeface="MS PGothic" charset="-128"/>
              </a:rPr>
              <a:t>SJF Gantt Chart</a:t>
            </a:r>
            <a:endParaRPr lang="en-US" altLang="en-US" dirty="0">
              <a:cs typeface="MS PGothic" charset="-128"/>
            </a:endParaRPr>
          </a:p>
          <a:p>
            <a:pPr>
              <a:tabLst>
                <a:tab pos="1600835" algn="ctr"/>
                <a:tab pos="3252470" algn="ctr"/>
                <a:tab pos="5141595" algn="ctr"/>
              </a:tabLst>
              <a:defRPr/>
            </a:pPr>
            <a:endParaRPr lang="en-US" altLang="en-US" dirty="0">
              <a:cs typeface="MS PGothic" charset="-128"/>
            </a:endParaRPr>
          </a:p>
          <a:p>
            <a:pPr>
              <a:tabLst>
                <a:tab pos="1600835" algn="ctr"/>
                <a:tab pos="3252470" algn="ctr"/>
                <a:tab pos="5141595" algn="ctr"/>
              </a:tabLst>
              <a:defRPr/>
            </a:pPr>
            <a:endParaRPr lang="en-US" altLang="en-US" dirty="0">
              <a:cs typeface="MS PGothic" charset="-128"/>
            </a:endParaRPr>
          </a:p>
          <a:p>
            <a:pPr marL="0" indent="0">
              <a:buFont typeface="Monotype Sorts" pitchFamily="-84" charset="2"/>
              <a:buNone/>
              <a:tabLst>
                <a:tab pos="1600835" algn="ctr"/>
                <a:tab pos="3252470" algn="ctr"/>
                <a:tab pos="5141595" algn="ctr"/>
              </a:tabLst>
              <a:defRPr/>
            </a:pPr>
            <a:endParaRPr lang="en-US" altLang="en-US" dirty="0">
              <a:cs typeface="MS PGothic" charset="-128"/>
            </a:endParaRPr>
          </a:p>
          <a:p>
            <a:pPr>
              <a:tabLst>
                <a:tab pos="1600835" algn="ctr"/>
                <a:tab pos="3252470" algn="ctr"/>
                <a:tab pos="5141595" algn="ctr"/>
              </a:tabLst>
              <a:defRPr/>
            </a:pPr>
            <a:r>
              <a:rPr lang="en-US" altLang="en-US" dirty="0">
                <a:cs typeface="MS PGothic" charset="-128"/>
              </a:rPr>
              <a:t>Average waiting time = [(10-1)+(1-1)+(17-2)+(5-3)]/4 = 26/4 = 6.5</a:t>
            </a:r>
            <a:endParaRPr lang="en-US" altLang="en-US" dirty="0">
              <a:cs typeface="MS PGothic" charset="-128"/>
            </a:endParaRPr>
          </a:p>
          <a:p>
            <a:pPr>
              <a:tabLst>
                <a:tab pos="1600835" algn="ctr"/>
                <a:tab pos="3252470" algn="ctr"/>
                <a:tab pos="5141595" algn="ctr"/>
              </a:tabLst>
              <a:defRPr/>
            </a:pPr>
            <a:endParaRPr lang="en-US" altLang="en-US" i="1" baseline="-25000" dirty="0">
              <a:cs typeface="MS PGothic" charset="-128"/>
            </a:endParaRPr>
          </a:p>
          <a:p>
            <a:pPr>
              <a:buFont typeface="Monotype Sorts" pitchFamily="-84" charset="2"/>
              <a:buNone/>
              <a:tabLst>
                <a:tab pos="1600835" algn="ctr"/>
                <a:tab pos="3252470" algn="ctr"/>
                <a:tab pos="5141595" algn="ctr"/>
              </a:tabLst>
              <a:defRPr/>
            </a:pPr>
            <a:endParaRPr lang="en-US" altLang="en-US" i="1" baseline="-25000" dirty="0">
              <a:cs typeface="MS PGothic" charset="-128"/>
            </a:endParaRPr>
          </a:p>
        </p:txBody>
      </p:sp>
      <p:pic>
        <p:nvPicPr>
          <p:cNvPr id="37891"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446213" y="4284663"/>
            <a:ext cx="6535737"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Round-Robin Scheduling Algorithm</a:t>
            </a:r>
            <a:endParaRPr lang="en-IN" dirty="0"/>
          </a:p>
        </p:txBody>
      </p:sp>
      <p:sp>
        <p:nvSpPr>
          <p:cNvPr id="3" name="Content Placeholder 2"/>
          <p:cNvSpPr>
            <a:spLocks noGrp="1"/>
          </p:cNvSpPr>
          <p:nvPr>
            <p:ph idx="1"/>
          </p:nvPr>
        </p:nvSpPr>
        <p:spPr/>
        <p:txBody>
          <a:bodyPr/>
          <a:lstStyle/>
          <a:p>
            <a:r>
              <a:rPr lang="en-US" dirty="0"/>
              <a:t> </a:t>
            </a:r>
            <a:endParaRPr lang="en-US" dirty="0"/>
          </a:p>
          <a:p>
            <a:r>
              <a:rPr lang="en-US" dirty="0"/>
              <a:t>Round-Robin is a Preemptive Scheduling Algorithm and is the most commonly used algorithm in CPU Scheduling. In this, each Process is assigned with a fix time interval to execute, which is called quantum. In the round-robin, the Process gets preempted if it is executed in the given time period, and the rest of the Processes executes accordingly. Round robin is a starvation free CPU scheduling algorithm as all the Processes get fair sharing of CPU. Round-Robin is a Preemptive version of the first-come-first-serve scheduling. Time-sharing is the objective of this algorithm. In the round-robin algorithm, each Process is cyclically executed.</a:t>
            </a:r>
            <a:endParaRPr lang="en-I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a:xfrm>
            <a:off x="457200" y="153418"/>
            <a:ext cx="8229600" cy="576262"/>
          </a:xfrm>
        </p:spPr>
        <p:txBody>
          <a:bodyPr/>
          <a:lstStyle/>
          <a:p>
            <a:pPr eaLnBrk="1" hangingPunct="1"/>
            <a:r>
              <a:rPr lang="en-US" altLang="en-US" dirty="0"/>
              <a:t>Round Robin (RR)</a:t>
            </a:r>
            <a:endParaRPr lang="en-US" altLang="en-US" dirty="0"/>
          </a:p>
        </p:txBody>
      </p:sp>
      <p:sp>
        <p:nvSpPr>
          <p:cNvPr id="39938" name="Rectangle 3"/>
          <p:cNvSpPr>
            <a:spLocks noGrp="1" noChangeArrowheads="1"/>
          </p:cNvSpPr>
          <p:nvPr>
            <p:ph type="body" idx="1"/>
          </p:nvPr>
        </p:nvSpPr>
        <p:spPr>
          <a:xfrm>
            <a:off x="811763" y="1058277"/>
            <a:ext cx="7244217" cy="4381822"/>
          </a:xfrm>
        </p:spPr>
        <p:txBody>
          <a:bodyPr/>
          <a:lstStyle/>
          <a:p>
            <a:r>
              <a:rPr lang="en-US" altLang="en-US" dirty="0"/>
              <a:t>Each process gets a small unit of CPU time (</a:t>
            </a:r>
            <a:r>
              <a:rPr lang="en-US" altLang="en-US" b="1" dirty="0">
                <a:solidFill>
                  <a:srgbClr val="006699"/>
                </a:solidFill>
                <a:latin typeface="+mj-lt"/>
              </a:rPr>
              <a:t>time quantum </a:t>
            </a:r>
            <a:r>
              <a:rPr lang="en-US" altLang="en-US" i="1" dirty="0"/>
              <a:t>q</a:t>
            </a:r>
            <a:r>
              <a:rPr lang="en-US" altLang="en-US" dirty="0"/>
              <a:t>), usually 10-100 milliseconds.  After this time has elapsed, the process is preempted and added to the end of the ready queue.</a:t>
            </a:r>
            <a:endParaRPr lang="en-US" altLang="en-US" dirty="0"/>
          </a:p>
          <a:p>
            <a:r>
              <a:rPr lang="en-US" altLang="en-US" dirty="0"/>
              <a:t>If there are </a:t>
            </a:r>
            <a:r>
              <a:rPr lang="en-US" altLang="en-US" i="1" dirty="0"/>
              <a:t>n</a:t>
            </a:r>
            <a:r>
              <a:rPr lang="en-US" altLang="en-US" dirty="0"/>
              <a:t> processes in the ready queue and the time quantum is </a:t>
            </a:r>
            <a:r>
              <a:rPr lang="en-US" altLang="en-US" i="1" dirty="0"/>
              <a:t>q</a:t>
            </a:r>
            <a:r>
              <a:rPr lang="en-US" altLang="en-US" dirty="0"/>
              <a:t>, then each process gets 1/</a:t>
            </a:r>
            <a:r>
              <a:rPr lang="en-US" altLang="en-US" i="1" dirty="0"/>
              <a:t>n</a:t>
            </a:r>
            <a:r>
              <a:rPr lang="en-US" altLang="en-US" dirty="0"/>
              <a:t> of the CPU time in chunks of at most </a:t>
            </a:r>
            <a:r>
              <a:rPr lang="en-US" altLang="en-US" i="1" dirty="0"/>
              <a:t>q</a:t>
            </a:r>
            <a:r>
              <a:rPr lang="en-US" altLang="en-US" dirty="0"/>
              <a:t> time units at once.  No process waits more than (</a:t>
            </a:r>
            <a:r>
              <a:rPr lang="en-US" altLang="en-US" i="1" dirty="0"/>
              <a:t>n</a:t>
            </a:r>
            <a:r>
              <a:rPr lang="en-US" altLang="en-US" dirty="0"/>
              <a:t>-1)</a:t>
            </a:r>
            <a:r>
              <a:rPr lang="en-US" altLang="en-US" i="1" dirty="0"/>
              <a:t>q </a:t>
            </a:r>
            <a:r>
              <a:rPr lang="en-US" altLang="en-US" dirty="0"/>
              <a:t>time units.</a:t>
            </a:r>
            <a:endParaRPr lang="en-US" altLang="en-US" dirty="0"/>
          </a:p>
          <a:p>
            <a:r>
              <a:rPr lang="en-US" altLang="en-US" dirty="0"/>
              <a:t>Timer interrupts every quantum to schedule next process</a:t>
            </a:r>
            <a:endParaRPr lang="en-US" altLang="en-US" dirty="0"/>
          </a:p>
          <a:p>
            <a:r>
              <a:rPr lang="en-US" altLang="en-US" dirty="0"/>
              <a:t>Performance</a:t>
            </a:r>
            <a:endParaRPr lang="en-US" altLang="en-US" dirty="0"/>
          </a:p>
          <a:p>
            <a:pPr lvl="1"/>
            <a:r>
              <a:rPr lang="en-US" altLang="en-US" i="1" dirty="0"/>
              <a:t>q</a:t>
            </a:r>
            <a:r>
              <a:rPr lang="en-US" altLang="en-US" dirty="0"/>
              <a:t> large </a:t>
            </a:r>
            <a:r>
              <a:rPr lang="en-US" altLang="en-US" dirty="0">
                <a:sym typeface="Symbol" panose="05050102010706020507" pitchFamily="18" charset="2"/>
              </a:rPr>
              <a:t> FIFO</a:t>
            </a:r>
            <a:endParaRPr lang="en-US" altLang="en-US" dirty="0">
              <a:sym typeface="Symbol" panose="05050102010706020507" pitchFamily="18" charset="2"/>
            </a:endParaRPr>
          </a:p>
          <a:p>
            <a:pPr lvl="1"/>
            <a:r>
              <a:rPr lang="en-US" altLang="en-US" i="1" dirty="0">
                <a:sym typeface="Symbol" panose="05050102010706020507" pitchFamily="18" charset="2"/>
              </a:rPr>
              <a:t>q </a:t>
            </a:r>
            <a:r>
              <a:rPr lang="en-US" altLang="en-US" dirty="0">
                <a:sym typeface="Symbol" panose="05050102010706020507" pitchFamily="18" charset="2"/>
              </a:rPr>
              <a:t>small  </a:t>
            </a:r>
            <a:r>
              <a:rPr lang="en-US" altLang="en-US" i="1" dirty="0">
                <a:sym typeface="Symbol" panose="05050102010706020507" pitchFamily="18" charset="2"/>
              </a:rPr>
              <a:t>q </a:t>
            </a:r>
            <a:r>
              <a:rPr lang="en-US" altLang="en-US" dirty="0">
                <a:sym typeface="Symbol" panose="05050102010706020507" pitchFamily="18" charset="2"/>
              </a:rPr>
              <a:t>must be large with respect to context switch, otherwise overhead is too high</a:t>
            </a:r>
            <a:endParaRPr lang="en-US" altLang="en-US" dirty="0">
              <a:sym typeface="Symbol" panose="05050102010706020507" pitchFamily="18" charset="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a:xfrm>
            <a:off x="979833" y="86668"/>
            <a:ext cx="8418610" cy="647700"/>
          </a:xfrm>
        </p:spPr>
        <p:txBody>
          <a:bodyPr/>
          <a:lstStyle/>
          <a:p>
            <a:pPr eaLnBrk="1" hangingPunct="1"/>
            <a:r>
              <a:rPr lang="en-US" altLang="en-US" dirty="0"/>
              <a:t>Example of RR with Time Quantum = 4</a:t>
            </a:r>
            <a:endParaRPr lang="en-US" altLang="en-US" dirty="0"/>
          </a:p>
        </p:txBody>
      </p:sp>
      <p:sp>
        <p:nvSpPr>
          <p:cNvPr id="41986" name="Rectangle 3"/>
          <p:cNvSpPr>
            <a:spLocks noGrp="1" noChangeArrowheads="1"/>
          </p:cNvSpPr>
          <p:nvPr>
            <p:ph type="body" idx="1"/>
          </p:nvPr>
        </p:nvSpPr>
        <p:spPr>
          <a:xfrm>
            <a:off x="954087" y="1193799"/>
            <a:ext cx="7460707" cy="4639841"/>
          </a:xfrm>
        </p:spPr>
        <p:txBody>
          <a:bodyPr/>
          <a:lstStyle/>
          <a:p>
            <a:pPr>
              <a:lnSpc>
                <a:spcPct val="90000"/>
              </a:lnSpc>
              <a:buFont typeface="Monotype Sorts" pitchFamily="-84" charset="2"/>
              <a:buNone/>
              <a:tabLst>
                <a:tab pos="2219325" algn="ctr"/>
                <a:tab pos="3994150" algn="ctr"/>
              </a:tabLst>
            </a:pPr>
            <a:r>
              <a:rPr lang="en-US" altLang="en-US" dirty="0"/>
              <a:t>		</a:t>
            </a:r>
            <a:r>
              <a:rPr lang="en-US" altLang="en-US" u="sng" dirty="0"/>
              <a:t>Process</a:t>
            </a:r>
            <a:r>
              <a:rPr lang="en-US" altLang="en-US" dirty="0"/>
              <a:t>	</a:t>
            </a:r>
            <a:r>
              <a:rPr lang="en-US" altLang="en-US" u="sng" dirty="0"/>
              <a:t>Burst Time</a:t>
            </a:r>
            <a:endParaRPr lang="en-US" altLang="en-US" u="sng" dirty="0"/>
          </a:p>
          <a:p>
            <a:pPr>
              <a:lnSpc>
                <a:spcPct val="90000"/>
              </a:lnSpc>
              <a:buFont typeface="Monotype Sorts" pitchFamily="-84" charset="2"/>
              <a:buNone/>
              <a:tabLst>
                <a:tab pos="2219325" algn="ctr"/>
                <a:tab pos="3994150" algn="ctr"/>
              </a:tabLst>
            </a:pPr>
            <a:r>
              <a:rPr lang="en-US" altLang="en-US" i="1" dirty="0"/>
              <a:t>		P</a:t>
            </a:r>
            <a:r>
              <a:rPr lang="en-US" altLang="en-US" i="1" baseline="-25000" dirty="0"/>
              <a:t>1	</a:t>
            </a:r>
            <a:r>
              <a:rPr lang="en-US" altLang="en-US" dirty="0"/>
              <a:t>24</a:t>
            </a:r>
            <a:endParaRPr lang="en-US" altLang="en-US" dirty="0"/>
          </a:p>
          <a:p>
            <a:pPr>
              <a:lnSpc>
                <a:spcPct val="90000"/>
              </a:lnSpc>
              <a:buFont typeface="Monotype Sorts" pitchFamily="-84" charset="2"/>
              <a:buNone/>
              <a:tabLst>
                <a:tab pos="2219325" algn="ctr"/>
                <a:tab pos="3994150" algn="ctr"/>
              </a:tabLst>
            </a:pPr>
            <a:r>
              <a:rPr lang="en-US" altLang="en-US" dirty="0"/>
              <a:t>		 </a:t>
            </a:r>
            <a:r>
              <a:rPr lang="en-US" altLang="en-US" i="1" dirty="0"/>
              <a:t>P</a:t>
            </a:r>
            <a:r>
              <a:rPr lang="en-US" altLang="en-US" i="1" baseline="-25000" dirty="0"/>
              <a:t>2	 </a:t>
            </a:r>
            <a:r>
              <a:rPr lang="en-US" altLang="en-US" dirty="0"/>
              <a:t>3</a:t>
            </a:r>
            <a:endParaRPr lang="en-US" altLang="en-US" dirty="0"/>
          </a:p>
          <a:p>
            <a:pPr>
              <a:lnSpc>
                <a:spcPct val="90000"/>
              </a:lnSpc>
              <a:buFont typeface="Monotype Sorts" pitchFamily="-84" charset="2"/>
              <a:buNone/>
              <a:tabLst>
                <a:tab pos="2219325" algn="ctr"/>
                <a:tab pos="3994150" algn="ctr"/>
              </a:tabLst>
            </a:pPr>
            <a:r>
              <a:rPr lang="en-US" altLang="en-US" dirty="0"/>
              <a:t>		 </a:t>
            </a:r>
            <a:r>
              <a:rPr lang="en-US" altLang="en-US" i="1" dirty="0"/>
              <a:t>P</a:t>
            </a:r>
            <a:r>
              <a:rPr lang="en-US" altLang="en-US" i="1" baseline="-25000" dirty="0"/>
              <a:t>3	</a:t>
            </a:r>
            <a:r>
              <a:rPr lang="en-US" altLang="en-US" dirty="0"/>
              <a:t>3	</a:t>
            </a:r>
            <a:endParaRPr lang="en-US" altLang="en-US" dirty="0"/>
          </a:p>
          <a:p>
            <a:pPr>
              <a:lnSpc>
                <a:spcPct val="90000"/>
              </a:lnSpc>
              <a:tabLst>
                <a:tab pos="2219325" algn="ctr"/>
                <a:tab pos="3994150" algn="ctr"/>
              </a:tabLst>
            </a:pPr>
            <a:r>
              <a:rPr lang="en-US" altLang="en-US" dirty="0"/>
              <a:t>The Gantt chart is: </a:t>
            </a:r>
            <a:br>
              <a:rPr lang="en-US" altLang="en-US" dirty="0"/>
            </a:br>
            <a:br>
              <a:rPr lang="en-US" altLang="en-US" dirty="0"/>
            </a:br>
            <a:br>
              <a:rPr lang="en-US" altLang="en-US" dirty="0"/>
            </a:br>
            <a:br>
              <a:rPr lang="en-US" altLang="en-US" dirty="0"/>
            </a:br>
            <a:endParaRPr lang="en-US" altLang="en-US" dirty="0"/>
          </a:p>
          <a:p>
            <a:pPr>
              <a:lnSpc>
                <a:spcPct val="90000"/>
              </a:lnSpc>
              <a:tabLst>
                <a:tab pos="2219325" algn="ctr"/>
                <a:tab pos="3994150" algn="ctr"/>
              </a:tabLst>
            </a:pPr>
            <a:r>
              <a:rPr lang="en-US" altLang="en-US" dirty="0"/>
              <a:t>Typically, higher average turnaround than SJF, but better </a:t>
            </a:r>
            <a:r>
              <a:rPr lang="en-US" altLang="en-US" b="1" i="1" dirty="0"/>
              <a:t>response</a:t>
            </a:r>
            <a:endParaRPr lang="en-US" altLang="en-US" b="1" i="1" dirty="0"/>
          </a:p>
          <a:p>
            <a:pPr>
              <a:lnSpc>
                <a:spcPct val="90000"/>
              </a:lnSpc>
              <a:tabLst>
                <a:tab pos="2219325" algn="ctr"/>
                <a:tab pos="3994150" algn="ctr"/>
              </a:tabLst>
            </a:pPr>
            <a:r>
              <a:rPr lang="en-US" altLang="en-US" dirty="0"/>
              <a:t>q should be large compared to context switch time</a:t>
            </a:r>
            <a:endParaRPr lang="en-US" altLang="en-US" dirty="0"/>
          </a:p>
          <a:p>
            <a:pPr lvl="1">
              <a:lnSpc>
                <a:spcPct val="90000"/>
              </a:lnSpc>
              <a:tabLst>
                <a:tab pos="2219325" algn="ctr"/>
                <a:tab pos="3994150" algn="ctr"/>
              </a:tabLst>
            </a:pPr>
            <a:r>
              <a:rPr lang="en-US" altLang="en-US" dirty="0"/>
              <a:t>q usually 10 milliseconds  to 100 milliseconds, </a:t>
            </a:r>
            <a:endParaRPr lang="en-US" altLang="en-US" dirty="0"/>
          </a:p>
          <a:p>
            <a:pPr lvl="1">
              <a:lnSpc>
                <a:spcPct val="90000"/>
              </a:lnSpc>
              <a:tabLst>
                <a:tab pos="2219325" algn="ctr"/>
                <a:tab pos="3994150" algn="ctr"/>
              </a:tabLst>
            </a:pPr>
            <a:r>
              <a:rPr lang="en-US" altLang="en-US" dirty="0"/>
              <a:t>Context switch &lt; 10 microseconds</a:t>
            </a:r>
            <a:endParaRPr lang="en-US" altLang="en-US" dirty="0"/>
          </a:p>
        </p:txBody>
      </p:sp>
      <p:pic>
        <p:nvPicPr>
          <p:cNvPr id="41987"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398588" y="2926442"/>
            <a:ext cx="6770687"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p:cNvSpPr>
            <a:spLocks noGrp="1"/>
          </p:cNvSpPr>
          <p:nvPr>
            <p:ph type="title"/>
          </p:nvPr>
        </p:nvSpPr>
        <p:spPr>
          <a:xfrm>
            <a:off x="457200" y="222868"/>
            <a:ext cx="8229600" cy="576262"/>
          </a:xfrm>
        </p:spPr>
        <p:txBody>
          <a:bodyPr/>
          <a:lstStyle/>
          <a:p>
            <a:pPr eaLnBrk="1" hangingPunct="1"/>
            <a:r>
              <a:rPr lang="en-US" altLang="en-US" dirty="0"/>
              <a:t>Objectives</a:t>
            </a:r>
            <a:endParaRPr lang="en-US" altLang="en-US" dirty="0"/>
          </a:p>
        </p:txBody>
      </p:sp>
      <p:sp>
        <p:nvSpPr>
          <p:cNvPr id="9218" name="Content Placeholder 2"/>
          <p:cNvSpPr>
            <a:spLocks noGrp="1"/>
          </p:cNvSpPr>
          <p:nvPr>
            <p:ph idx="1"/>
          </p:nvPr>
        </p:nvSpPr>
        <p:spPr>
          <a:xfrm>
            <a:off x="852840" y="1233489"/>
            <a:ext cx="7575863" cy="4400395"/>
          </a:xfrm>
        </p:spPr>
        <p:txBody>
          <a:bodyPr/>
          <a:lstStyle/>
          <a:p>
            <a:r>
              <a:rPr lang="en-US" altLang="en-US" dirty="0"/>
              <a:t>Describe various CPU scheduling algorithms</a:t>
            </a:r>
            <a:endParaRPr lang="en-US" altLang="en-US" dirty="0"/>
          </a:p>
          <a:p>
            <a:r>
              <a:rPr lang="en-US" altLang="en-US" dirty="0"/>
              <a:t>Assess CPU scheduling algorithms based on scheduling criteria</a:t>
            </a:r>
            <a:endParaRPr lang="en-US" altLang="en-US" dirty="0"/>
          </a:p>
          <a:p>
            <a:r>
              <a:rPr lang="en-US" altLang="en-US" dirty="0"/>
              <a:t>Explain the issues related to multiprocessor and multicore scheduling</a:t>
            </a:r>
            <a:endParaRPr lang="en-US" altLang="en-US" dirty="0"/>
          </a:p>
          <a:p>
            <a:r>
              <a:rPr lang="en-US" altLang="en-US" dirty="0"/>
              <a:t>Describe various real-time scheduling algorithms</a:t>
            </a:r>
            <a:endParaRPr lang="en-US" altLang="en-US" dirty="0"/>
          </a:p>
          <a:p>
            <a:r>
              <a:rPr lang="en-US" altLang="en-US" dirty="0"/>
              <a:t>Describe the scheduling algorithms used in the Windows, Linux, and Solaris operating systems</a:t>
            </a:r>
            <a:endParaRPr lang="en-US" altLang="en-US" dirty="0"/>
          </a:p>
          <a:p>
            <a:r>
              <a:rPr lang="en-US" altLang="en-US" dirty="0"/>
              <a:t>Apply modeling and simulations to evaluate CPU scheduling algorithms</a:t>
            </a:r>
            <a:endParaRPr lang="en-US"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graphicFrame>
        <p:nvGraphicFramePr>
          <p:cNvPr id="7" name="Table 4"/>
          <p:cNvGraphicFramePr>
            <a:graphicFrameLocks noGrp="1"/>
          </p:cNvGraphicFramePr>
          <p:nvPr>
            <p:ph idx="1"/>
          </p:nvPr>
        </p:nvGraphicFramePr>
        <p:xfrm>
          <a:off x="806450" y="1233488"/>
          <a:ext cx="6190347" cy="1854200"/>
        </p:xfrm>
        <a:graphic>
          <a:graphicData uri="http://schemas.openxmlformats.org/drawingml/2006/table">
            <a:tbl>
              <a:tblPr firstRow="1" bandRow="1">
                <a:tableStyleId>{5C22544A-7EE6-4342-B048-85BDC9FD1C3A}</a:tableStyleId>
              </a:tblPr>
              <a:tblGrid>
                <a:gridCol w="2063449"/>
                <a:gridCol w="2063449"/>
                <a:gridCol w="2063449"/>
              </a:tblGrid>
              <a:tr h="370840">
                <a:tc>
                  <a:txBody>
                    <a:bodyPr/>
                    <a:lstStyle/>
                    <a:p>
                      <a:r>
                        <a:rPr lang="en-IN" b="1" dirty="0"/>
                        <a:t>Process ID</a:t>
                      </a:r>
                      <a:r>
                        <a:rPr lang="en-IN" dirty="0"/>
                        <a:t> </a:t>
                      </a:r>
                      <a:endParaRPr lang="en-IN" dirty="0"/>
                    </a:p>
                  </a:txBody>
                  <a:tcPr anchor="ctr"/>
                </a:tc>
                <a:tc>
                  <a:txBody>
                    <a:bodyPr/>
                    <a:lstStyle/>
                    <a:p>
                      <a:r>
                        <a:rPr lang="en-IN"/>
                        <a:t>     </a:t>
                      </a:r>
                      <a:r>
                        <a:rPr lang="en-IN" b="1"/>
                        <a:t>Arriving Time</a:t>
                      </a:r>
                      <a:r>
                        <a:rPr lang="en-IN"/>
                        <a:t> </a:t>
                      </a:r>
                      <a:endParaRPr lang="en-IN"/>
                    </a:p>
                  </a:txBody>
                  <a:tcPr anchor="ctr"/>
                </a:tc>
                <a:tc>
                  <a:txBody>
                    <a:bodyPr/>
                    <a:lstStyle/>
                    <a:p>
                      <a:r>
                        <a:rPr lang="en-IN"/>
                        <a:t>     </a:t>
                      </a:r>
                      <a:r>
                        <a:rPr lang="en-IN" b="1"/>
                        <a:t>Burst Time</a:t>
                      </a:r>
                      <a:r>
                        <a:rPr lang="en-IN"/>
                        <a:t> </a:t>
                      </a:r>
                      <a:endParaRPr lang="en-IN"/>
                    </a:p>
                  </a:txBody>
                  <a:tcPr anchor="ctr"/>
                </a:tc>
              </a:tr>
              <a:tr h="370840">
                <a:tc>
                  <a:txBody>
                    <a:bodyPr/>
                    <a:lstStyle/>
                    <a:p>
                      <a:r>
                        <a:rPr lang="en-IN" dirty="0"/>
                        <a:t>     P1 </a:t>
                      </a:r>
                      <a:endParaRPr lang="en-IN" dirty="0"/>
                    </a:p>
                  </a:txBody>
                  <a:tcPr anchor="ctr"/>
                </a:tc>
                <a:tc>
                  <a:txBody>
                    <a:bodyPr/>
                    <a:lstStyle/>
                    <a:p>
                      <a:r>
                        <a:rPr lang="en-IN"/>
                        <a:t>               0 </a:t>
                      </a:r>
                      <a:endParaRPr lang="en-IN"/>
                    </a:p>
                  </a:txBody>
                  <a:tcPr anchor="ctr"/>
                </a:tc>
                <a:tc>
                  <a:txBody>
                    <a:bodyPr/>
                    <a:lstStyle/>
                    <a:p>
                      <a:r>
                        <a:rPr lang="en-IN"/>
                        <a:t>             8 </a:t>
                      </a:r>
                      <a:endParaRPr lang="en-IN"/>
                    </a:p>
                  </a:txBody>
                  <a:tcPr anchor="ctr"/>
                </a:tc>
              </a:tr>
              <a:tr h="370840">
                <a:tc>
                  <a:txBody>
                    <a:bodyPr/>
                    <a:lstStyle/>
                    <a:p>
                      <a:r>
                        <a:rPr lang="en-IN"/>
                        <a:t>            P2 </a:t>
                      </a:r>
                      <a:endParaRPr lang="en-IN"/>
                    </a:p>
                  </a:txBody>
                  <a:tcPr anchor="ctr"/>
                </a:tc>
                <a:tc>
                  <a:txBody>
                    <a:bodyPr/>
                    <a:lstStyle/>
                    <a:p>
                      <a:r>
                        <a:rPr lang="en-IN"/>
                        <a:t>               1 </a:t>
                      </a:r>
                      <a:endParaRPr lang="en-IN"/>
                    </a:p>
                  </a:txBody>
                  <a:tcPr anchor="ctr"/>
                </a:tc>
                <a:tc>
                  <a:txBody>
                    <a:bodyPr/>
                    <a:lstStyle/>
                    <a:p>
                      <a:r>
                        <a:rPr lang="en-IN"/>
                        <a:t>             5  </a:t>
                      </a:r>
                      <a:endParaRPr lang="en-IN"/>
                    </a:p>
                  </a:txBody>
                  <a:tcPr anchor="ctr"/>
                </a:tc>
              </a:tr>
              <a:tr h="370840">
                <a:tc>
                  <a:txBody>
                    <a:bodyPr/>
                    <a:lstStyle/>
                    <a:p>
                      <a:r>
                        <a:rPr lang="en-IN"/>
                        <a:t>            P3 </a:t>
                      </a:r>
                      <a:endParaRPr lang="en-IN"/>
                    </a:p>
                  </a:txBody>
                  <a:tcPr anchor="ctr"/>
                </a:tc>
                <a:tc>
                  <a:txBody>
                    <a:bodyPr/>
                    <a:lstStyle/>
                    <a:p>
                      <a:r>
                        <a:rPr lang="en-IN"/>
                        <a:t>               2 </a:t>
                      </a:r>
                      <a:endParaRPr lang="en-IN"/>
                    </a:p>
                  </a:txBody>
                  <a:tcPr anchor="ctr"/>
                </a:tc>
                <a:tc>
                  <a:txBody>
                    <a:bodyPr/>
                    <a:lstStyle/>
                    <a:p>
                      <a:r>
                        <a:rPr lang="en-IN"/>
                        <a:t>            10 </a:t>
                      </a:r>
                      <a:endParaRPr lang="en-IN"/>
                    </a:p>
                  </a:txBody>
                  <a:tcPr anchor="ctr"/>
                </a:tc>
              </a:tr>
              <a:tr h="370840">
                <a:tc>
                  <a:txBody>
                    <a:bodyPr/>
                    <a:lstStyle/>
                    <a:p>
                      <a:r>
                        <a:rPr lang="en-IN"/>
                        <a:t>            P4 </a:t>
                      </a:r>
                      <a:endParaRPr lang="en-IN"/>
                    </a:p>
                  </a:txBody>
                  <a:tcPr anchor="ctr"/>
                </a:tc>
                <a:tc>
                  <a:txBody>
                    <a:bodyPr/>
                    <a:lstStyle/>
                    <a:p>
                      <a:r>
                        <a:rPr lang="en-IN"/>
                        <a:t>               3  </a:t>
                      </a:r>
                      <a:endParaRPr lang="en-IN"/>
                    </a:p>
                  </a:txBody>
                  <a:tcPr anchor="ctr"/>
                </a:tc>
                <a:tc>
                  <a:txBody>
                    <a:bodyPr/>
                    <a:lstStyle/>
                    <a:p>
                      <a:r>
                        <a:rPr lang="en-IN" dirty="0"/>
                        <a:t>            11 </a:t>
                      </a:r>
                      <a:endParaRPr lang="en-IN" dirty="0"/>
                    </a:p>
                  </a:txBody>
                  <a:tcPr anchor="ct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6" name="Content Placeholder 5" descr="A picture containing text, font, screenshot, number&#10;&#10;Description automatically generated"/>
          <p:cNvPicPr>
            <a:picLocks noGrp="1" noChangeAspect="1"/>
          </p:cNvPicPr>
          <p:nvPr>
            <p:ph idx="1"/>
          </p:nvPr>
        </p:nvPicPr>
        <p:blipFill>
          <a:blip r:embed="rId1"/>
          <a:stretch>
            <a:fillRect/>
          </a:stretch>
        </p:blipFill>
        <p:spPr>
          <a:xfrm>
            <a:off x="1006320" y="4268242"/>
            <a:ext cx="5990476" cy="1152381"/>
          </a:xfrm>
        </p:spPr>
      </p:pic>
      <p:graphicFrame>
        <p:nvGraphicFramePr>
          <p:cNvPr id="7" name="Table 4"/>
          <p:cNvGraphicFramePr/>
          <p:nvPr/>
        </p:nvGraphicFramePr>
        <p:xfrm>
          <a:off x="708028" y="1199622"/>
          <a:ext cx="8142462" cy="2001520"/>
        </p:xfrm>
        <a:graphic>
          <a:graphicData uri="http://schemas.openxmlformats.org/drawingml/2006/table">
            <a:tbl>
              <a:tblPr firstRow="1" bandRow="1">
                <a:tableStyleId>{5C22544A-7EE6-4342-B048-85BDC9FD1C3A}</a:tableStyleId>
              </a:tblPr>
              <a:tblGrid>
                <a:gridCol w="1193050"/>
                <a:gridCol w="1507189"/>
                <a:gridCol w="1315961"/>
                <a:gridCol w="1193050"/>
                <a:gridCol w="1219614"/>
                <a:gridCol w="1713598"/>
              </a:tblGrid>
              <a:tr h="370840">
                <a:tc>
                  <a:txBody>
                    <a:bodyPr/>
                    <a:lstStyle/>
                    <a:p>
                      <a:r>
                        <a:rPr lang="en-IN" sz="1400" b="1" dirty="0"/>
                        <a:t>Process ID</a:t>
                      </a:r>
                      <a:r>
                        <a:rPr lang="en-IN" sz="1400" dirty="0"/>
                        <a:t> </a:t>
                      </a:r>
                      <a:endParaRPr lang="en-IN" sz="1400" dirty="0"/>
                    </a:p>
                  </a:txBody>
                  <a:tcPr anchor="ctr"/>
                </a:tc>
                <a:tc>
                  <a:txBody>
                    <a:bodyPr/>
                    <a:lstStyle/>
                    <a:p>
                      <a:r>
                        <a:rPr lang="en-IN" sz="1400" dirty="0"/>
                        <a:t>     </a:t>
                      </a:r>
                      <a:r>
                        <a:rPr lang="en-IN" sz="1400" b="1" dirty="0"/>
                        <a:t>Arriving Time</a:t>
                      </a:r>
                      <a:r>
                        <a:rPr lang="en-IN" sz="1400" dirty="0"/>
                        <a:t> </a:t>
                      </a:r>
                      <a:endParaRPr lang="en-IN" sz="1400" dirty="0"/>
                    </a:p>
                  </a:txBody>
                  <a:tcPr anchor="ctr"/>
                </a:tc>
                <a:tc>
                  <a:txBody>
                    <a:bodyPr/>
                    <a:lstStyle/>
                    <a:p>
                      <a:r>
                        <a:rPr lang="en-IN" sz="1400"/>
                        <a:t>     </a:t>
                      </a:r>
                      <a:r>
                        <a:rPr lang="en-IN" sz="1400" b="1"/>
                        <a:t>Burst Time</a:t>
                      </a:r>
                      <a:r>
                        <a:rPr lang="en-IN" sz="1400"/>
                        <a:t> </a:t>
                      </a:r>
                      <a:endParaRPr lang="en-IN" sz="1400"/>
                    </a:p>
                  </a:txBody>
                  <a:tcPr anchor="ctr"/>
                </a:tc>
                <a:tc>
                  <a:txBody>
                    <a:bodyPr/>
                    <a:lstStyle/>
                    <a:p>
                      <a:r>
                        <a:rPr lang="en-IN" sz="1400" b="1"/>
                        <a:t> Completion Time</a:t>
                      </a:r>
                      <a:r>
                        <a:rPr lang="en-IN" sz="1400"/>
                        <a:t> </a:t>
                      </a:r>
                      <a:endParaRPr lang="en-IN" sz="1400"/>
                    </a:p>
                  </a:txBody>
                  <a:tcPr anchor="ctr"/>
                </a:tc>
                <a:tc>
                  <a:txBody>
                    <a:bodyPr/>
                    <a:lstStyle/>
                    <a:p>
                      <a:r>
                        <a:rPr lang="en-IN" sz="1400" b="1"/>
                        <a:t>    Turnaround Time</a:t>
                      </a:r>
                      <a:r>
                        <a:rPr lang="en-IN" sz="1400"/>
                        <a:t> </a:t>
                      </a:r>
                      <a:endParaRPr lang="en-IN" sz="1400"/>
                    </a:p>
                  </a:txBody>
                  <a:tcPr anchor="ctr"/>
                </a:tc>
                <a:tc>
                  <a:txBody>
                    <a:bodyPr/>
                    <a:lstStyle/>
                    <a:p>
                      <a:r>
                        <a:rPr lang="en-IN" sz="1400" b="1" dirty="0"/>
                        <a:t>      Waiting Time</a:t>
                      </a:r>
                      <a:endParaRPr lang="en-IN" sz="1400" dirty="0"/>
                    </a:p>
                  </a:txBody>
                  <a:tcPr anchor="ctr"/>
                </a:tc>
              </a:tr>
              <a:tr h="370840">
                <a:tc>
                  <a:txBody>
                    <a:bodyPr/>
                    <a:lstStyle/>
                    <a:p>
                      <a:r>
                        <a:rPr lang="en-IN" sz="1400" dirty="0"/>
                        <a:t>     P1 </a:t>
                      </a:r>
                      <a:endParaRPr lang="en-IN" sz="1400" dirty="0"/>
                    </a:p>
                  </a:txBody>
                  <a:tcPr anchor="ctr"/>
                </a:tc>
                <a:tc>
                  <a:txBody>
                    <a:bodyPr/>
                    <a:lstStyle/>
                    <a:p>
                      <a:r>
                        <a:rPr lang="en-IN" sz="1400" dirty="0"/>
                        <a:t>               0 </a:t>
                      </a:r>
                      <a:endParaRPr lang="en-IN" sz="1400" dirty="0"/>
                    </a:p>
                  </a:txBody>
                  <a:tcPr anchor="ctr"/>
                </a:tc>
                <a:tc>
                  <a:txBody>
                    <a:bodyPr/>
                    <a:lstStyle/>
                    <a:p>
                      <a:r>
                        <a:rPr lang="en-IN" sz="1400"/>
                        <a:t>             8 </a:t>
                      </a:r>
                      <a:endParaRPr lang="en-IN" sz="1400"/>
                    </a:p>
                  </a:txBody>
                  <a:tcPr anchor="ctr"/>
                </a:tc>
                <a:tc>
                  <a:txBody>
                    <a:bodyPr/>
                    <a:lstStyle/>
                    <a:p>
                      <a:r>
                        <a:rPr lang="en-IN" sz="1400"/>
                        <a:t>          25 </a:t>
                      </a:r>
                      <a:endParaRPr lang="en-IN" sz="1400"/>
                    </a:p>
                  </a:txBody>
                  <a:tcPr anchor="ctr"/>
                </a:tc>
                <a:tc>
                  <a:txBody>
                    <a:bodyPr/>
                    <a:lstStyle/>
                    <a:p>
                      <a:r>
                        <a:rPr lang="en-IN" sz="1400"/>
                        <a:t>           25 </a:t>
                      </a:r>
                      <a:endParaRPr lang="en-IN" sz="1400"/>
                    </a:p>
                  </a:txBody>
                  <a:tcPr anchor="ctr"/>
                </a:tc>
                <a:tc>
                  <a:txBody>
                    <a:bodyPr/>
                    <a:lstStyle/>
                    <a:p>
                      <a:r>
                        <a:rPr lang="en-IN" sz="1400"/>
                        <a:t>            17 </a:t>
                      </a:r>
                      <a:endParaRPr lang="en-IN" sz="1400"/>
                    </a:p>
                  </a:txBody>
                  <a:tcPr anchor="ctr"/>
                </a:tc>
              </a:tr>
              <a:tr h="370840">
                <a:tc>
                  <a:txBody>
                    <a:bodyPr/>
                    <a:lstStyle/>
                    <a:p>
                      <a:r>
                        <a:rPr lang="en-IN" sz="1400"/>
                        <a:t>            P2 </a:t>
                      </a:r>
                      <a:endParaRPr lang="en-IN" sz="1400"/>
                    </a:p>
                  </a:txBody>
                  <a:tcPr anchor="ctr"/>
                </a:tc>
                <a:tc>
                  <a:txBody>
                    <a:bodyPr/>
                    <a:lstStyle/>
                    <a:p>
                      <a:r>
                        <a:rPr lang="en-IN" sz="1400"/>
                        <a:t>               1 </a:t>
                      </a:r>
                      <a:endParaRPr lang="en-IN" sz="1400"/>
                    </a:p>
                  </a:txBody>
                  <a:tcPr anchor="ctr"/>
                </a:tc>
                <a:tc>
                  <a:txBody>
                    <a:bodyPr/>
                    <a:lstStyle/>
                    <a:p>
                      <a:r>
                        <a:rPr lang="en-IN" sz="1400"/>
                        <a:t>             5  </a:t>
                      </a:r>
                      <a:endParaRPr lang="en-IN" sz="1400"/>
                    </a:p>
                  </a:txBody>
                  <a:tcPr anchor="ctr"/>
                </a:tc>
                <a:tc>
                  <a:txBody>
                    <a:bodyPr/>
                    <a:lstStyle/>
                    <a:p>
                      <a:r>
                        <a:rPr lang="en-IN" sz="1400"/>
                        <a:t>           11 </a:t>
                      </a:r>
                      <a:endParaRPr lang="en-IN" sz="1400"/>
                    </a:p>
                  </a:txBody>
                  <a:tcPr anchor="ctr"/>
                </a:tc>
                <a:tc>
                  <a:txBody>
                    <a:bodyPr/>
                    <a:lstStyle/>
                    <a:p>
                      <a:r>
                        <a:rPr lang="en-IN" sz="1400" dirty="0"/>
                        <a:t>           10  </a:t>
                      </a:r>
                      <a:endParaRPr lang="en-IN" sz="1400" dirty="0"/>
                    </a:p>
                  </a:txBody>
                  <a:tcPr anchor="ctr"/>
                </a:tc>
                <a:tc>
                  <a:txBody>
                    <a:bodyPr/>
                    <a:lstStyle/>
                    <a:p>
                      <a:r>
                        <a:rPr lang="en-IN" sz="1400"/>
                        <a:t>            5 </a:t>
                      </a:r>
                      <a:endParaRPr lang="en-IN" sz="1400"/>
                    </a:p>
                  </a:txBody>
                  <a:tcPr anchor="ctr"/>
                </a:tc>
              </a:tr>
              <a:tr h="370840">
                <a:tc>
                  <a:txBody>
                    <a:bodyPr/>
                    <a:lstStyle/>
                    <a:p>
                      <a:r>
                        <a:rPr lang="en-IN" sz="1400"/>
                        <a:t>            P3 </a:t>
                      </a:r>
                      <a:endParaRPr lang="en-IN" sz="1400"/>
                    </a:p>
                  </a:txBody>
                  <a:tcPr anchor="ctr"/>
                </a:tc>
                <a:tc>
                  <a:txBody>
                    <a:bodyPr/>
                    <a:lstStyle/>
                    <a:p>
                      <a:r>
                        <a:rPr lang="en-IN" sz="1400"/>
                        <a:t>               2 </a:t>
                      </a:r>
                      <a:endParaRPr lang="en-IN" sz="1400"/>
                    </a:p>
                  </a:txBody>
                  <a:tcPr anchor="ctr"/>
                </a:tc>
                <a:tc>
                  <a:txBody>
                    <a:bodyPr/>
                    <a:lstStyle/>
                    <a:p>
                      <a:r>
                        <a:rPr lang="en-IN" sz="1400"/>
                        <a:t>            10 </a:t>
                      </a:r>
                      <a:endParaRPr lang="en-IN" sz="1400"/>
                    </a:p>
                  </a:txBody>
                  <a:tcPr anchor="ctr"/>
                </a:tc>
                <a:tc>
                  <a:txBody>
                    <a:bodyPr/>
                    <a:lstStyle/>
                    <a:p>
                      <a:r>
                        <a:rPr lang="en-IN" sz="1400"/>
                        <a:t>           29 </a:t>
                      </a:r>
                      <a:endParaRPr lang="en-IN" sz="1400"/>
                    </a:p>
                  </a:txBody>
                  <a:tcPr anchor="ctr"/>
                </a:tc>
                <a:tc>
                  <a:txBody>
                    <a:bodyPr/>
                    <a:lstStyle/>
                    <a:p>
                      <a:r>
                        <a:rPr lang="en-IN" sz="1400"/>
                        <a:t>           27 </a:t>
                      </a:r>
                      <a:endParaRPr lang="en-IN" sz="1400"/>
                    </a:p>
                  </a:txBody>
                  <a:tcPr anchor="ctr"/>
                </a:tc>
                <a:tc>
                  <a:txBody>
                    <a:bodyPr/>
                    <a:lstStyle/>
                    <a:p>
                      <a:r>
                        <a:rPr lang="en-IN" sz="1400"/>
                        <a:t>            17 </a:t>
                      </a:r>
                      <a:endParaRPr lang="en-IN" sz="1400"/>
                    </a:p>
                  </a:txBody>
                  <a:tcPr anchor="ctr"/>
                </a:tc>
              </a:tr>
              <a:tr h="370840">
                <a:tc>
                  <a:txBody>
                    <a:bodyPr/>
                    <a:lstStyle/>
                    <a:p>
                      <a:r>
                        <a:rPr lang="en-IN" sz="1400"/>
                        <a:t>            P4 </a:t>
                      </a:r>
                      <a:endParaRPr lang="en-IN" sz="1400"/>
                    </a:p>
                  </a:txBody>
                  <a:tcPr anchor="ctr"/>
                </a:tc>
                <a:tc>
                  <a:txBody>
                    <a:bodyPr/>
                    <a:lstStyle/>
                    <a:p>
                      <a:r>
                        <a:rPr lang="en-IN" sz="1400"/>
                        <a:t>               3  </a:t>
                      </a:r>
                      <a:endParaRPr lang="en-IN" sz="1400"/>
                    </a:p>
                  </a:txBody>
                  <a:tcPr anchor="ctr"/>
                </a:tc>
                <a:tc>
                  <a:txBody>
                    <a:bodyPr/>
                    <a:lstStyle/>
                    <a:p>
                      <a:r>
                        <a:rPr lang="en-IN" sz="1400"/>
                        <a:t>            11 </a:t>
                      </a:r>
                      <a:endParaRPr lang="en-IN" sz="1400"/>
                    </a:p>
                  </a:txBody>
                  <a:tcPr anchor="ctr"/>
                </a:tc>
                <a:tc>
                  <a:txBody>
                    <a:bodyPr/>
                    <a:lstStyle/>
                    <a:p>
                      <a:r>
                        <a:rPr lang="en-IN" sz="1400"/>
                        <a:t>           34 </a:t>
                      </a:r>
                      <a:endParaRPr lang="en-IN" sz="1400"/>
                    </a:p>
                  </a:txBody>
                  <a:tcPr anchor="ctr"/>
                </a:tc>
                <a:tc>
                  <a:txBody>
                    <a:bodyPr/>
                    <a:lstStyle/>
                    <a:p>
                      <a:r>
                        <a:rPr lang="en-IN" sz="1400"/>
                        <a:t>           31 </a:t>
                      </a:r>
                      <a:endParaRPr lang="en-IN" sz="1400"/>
                    </a:p>
                  </a:txBody>
                  <a:tcPr anchor="ctr"/>
                </a:tc>
                <a:tc>
                  <a:txBody>
                    <a:bodyPr/>
                    <a:lstStyle/>
                    <a:p>
                      <a:r>
                        <a:rPr lang="en-IN" sz="1400" dirty="0"/>
                        <a:t>            20</a:t>
                      </a:r>
                      <a:endParaRPr lang="en-IN" sz="1400" dirty="0"/>
                    </a:p>
                  </a:txBody>
                  <a:tcPr anchor="ct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3853"/>
            <a:ext cx="8229600" cy="545080"/>
          </a:xfrm>
        </p:spPr>
        <p:txBody>
          <a:bodyPr/>
          <a:lstStyle/>
          <a:p>
            <a:r>
              <a:rPr lang="en-US" sz="2000" dirty="0"/>
              <a:t>Steps for Gantt Chart</a:t>
            </a:r>
            <a:endParaRPr lang="en-IN" sz="2000" dirty="0"/>
          </a:p>
        </p:txBody>
      </p:sp>
      <p:sp>
        <p:nvSpPr>
          <p:cNvPr id="3" name="Content Placeholder 2"/>
          <p:cNvSpPr>
            <a:spLocks noGrp="1"/>
          </p:cNvSpPr>
          <p:nvPr>
            <p:ph idx="1"/>
          </p:nvPr>
        </p:nvSpPr>
        <p:spPr>
          <a:xfrm>
            <a:off x="643467" y="778934"/>
            <a:ext cx="7890933" cy="4985280"/>
          </a:xfrm>
        </p:spPr>
        <p:txBody>
          <a:bodyPr/>
          <a:lstStyle/>
          <a:p>
            <a:pPr marL="0" indent="0">
              <a:buNone/>
            </a:pPr>
            <a:endParaRPr lang="en-US" sz="1200" dirty="0"/>
          </a:p>
          <a:p>
            <a:r>
              <a:rPr lang="en-US" sz="1200" dirty="0"/>
              <a:t>Step 1. In the above Gantt chart, firstly the Process P1 starts its execution, which has burst time = 8. But each process is executing only for 6 seconds because quantum time is 6. The process P2, P3, and P4 are in the waiting queue.</a:t>
            </a:r>
            <a:endParaRPr lang="en-US" sz="1200" dirty="0"/>
          </a:p>
          <a:p>
            <a:r>
              <a:rPr lang="en-US" sz="1200" dirty="0"/>
              <a:t>Step 2. At time=6, the process P1 is added to the end of the queue, and the process P2 starts its execution.</a:t>
            </a:r>
            <a:endParaRPr lang="en-US" sz="1200" dirty="0"/>
          </a:p>
          <a:p>
            <a:r>
              <a:rPr lang="en-US" sz="1200" dirty="0"/>
              <a:t>Step 3. At time=11, the process P2, which has the burst time=5, completes its execution in the given time of quantum.</a:t>
            </a:r>
            <a:endParaRPr lang="en-US" sz="1200" dirty="0"/>
          </a:p>
          <a:p>
            <a:r>
              <a:rPr lang="en-US" sz="1200" dirty="0"/>
              <a:t>Step 4. After P2, the process P3 starts its execution, which has burst time=10, but again it is also executed for 6 seconds due to the limit of quantum time. At time=17, the process P3 is added to the end of the queue.</a:t>
            </a:r>
            <a:endParaRPr lang="en-US" sz="1200" dirty="0"/>
          </a:p>
          <a:p>
            <a:r>
              <a:rPr lang="en-US" sz="1200" dirty="0"/>
              <a:t>Step 5. After P3, the next process P4 starts its execution, the burst time of P4 is 11, but it also executes for only 6 seconds.</a:t>
            </a:r>
            <a:endParaRPr lang="en-US" sz="1200" dirty="0"/>
          </a:p>
          <a:p>
            <a:r>
              <a:rPr lang="en-US" sz="1200" dirty="0"/>
              <a:t>Step 6. After P4, the process P1 again starts its execution because P1 Process left its execution due to less quantum time. So, process P1 again starts its execution to complete its execution.</a:t>
            </a:r>
            <a:endParaRPr lang="en-US" sz="1200" dirty="0"/>
          </a:p>
          <a:p>
            <a:r>
              <a:rPr lang="en-US" sz="1200" dirty="0"/>
              <a:t>Step 7. At time=29, P3 completes its execution, and P4 starts its execution again. The burst time of P4 is 11, and it is also executed for 6 intervals. At time=34, the process P4 completes its execution.</a:t>
            </a:r>
            <a:endParaRPr lang="en-US" sz="1200" dirty="0"/>
          </a:p>
          <a:p>
            <a:r>
              <a:rPr lang="en-US" sz="1200" dirty="0"/>
              <a:t>The waiting time and Turnaround time are calculated with the help of the following formula.</a:t>
            </a:r>
            <a:endParaRPr lang="en-US" sz="1200" dirty="0"/>
          </a:p>
          <a:p>
            <a:endParaRPr lang="en-US" sz="1200" dirty="0"/>
          </a:p>
          <a:p>
            <a:r>
              <a:rPr lang="en-US" sz="1200" dirty="0"/>
              <a:t>       Waiting Time = Turnaround time – Burst Time</a:t>
            </a:r>
            <a:endParaRPr lang="en-US" sz="1200" dirty="0"/>
          </a:p>
          <a:p>
            <a:endParaRPr lang="en-US" sz="1200" dirty="0"/>
          </a:p>
          <a:p>
            <a:r>
              <a:rPr lang="en-US" sz="1200" dirty="0"/>
              <a:t>       Turnaround Time = Completion time – Arrival time </a:t>
            </a:r>
            <a:endParaRPr lang="en-IN" sz="12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806450" y="1233488"/>
            <a:ext cx="3765550" cy="3473979"/>
          </a:xfrm>
        </p:spPr>
        <p:txBody>
          <a:bodyPr/>
          <a:lstStyle/>
          <a:p>
            <a:r>
              <a:rPr lang="en-US" dirty="0"/>
              <a:t>Process Turnaround Time</a:t>
            </a:r>
            <a:endParaRPr lang="en-US" dirty="0"/>
          </a:p>
          <a:p>
            <a:pPr marL="742950" lvl="2" indent="0">
              <a:buNone/>
            </a:pPr>
            <a:r>
              <a:rPr lang="en-US" dirty="0"/>
              <a:t>P1= 25-0 =0</a:t>
            </a:r>
            <a:endParaRPr lang="en-US" dirty="0"/>
          </a:p>
          <a:p>
            <a:pPr marL="742950" lvl="2" indent="0">
              <a:buNone/>
            </a:pPr>
            <a:r>
              <a:rPr lang="en-US" dirty="0"/>
              <a:t>P2= 11-1=10</a:t>
            </a:r>
            <a:endParaRPr lang="en-US" dirty="0"/>
          </a:p>
          <a:p>
            <a:pPr marL="742950" lvl="2" indent="0">
              <a:buNone/>
            </a:pPr>
            <a:r>
              <a:rPr lang="en-US" dirty="0"/>
              <a:t>P3= 29-2 = 27</a:t>
            </a:r>
            <a:endParaRPr lang="en-US" dirty="0"/>
          </a:p>
          <a:p>
            <a:pPr marL="742950" lvl="2" indent="0">
              <a:buNone/>
            </a:pPr>
            <a:r>
              <a:rPr lang="en-US" dirty="0"/>
              <a:t>P4= 34-3=31</a:t>
            </a:r>
            <a:endParaRPr lang="en-US" dirty="0"/>
          </a:p>
          <a:p>
            <a:r>
              <a:rPr lang="en-US" dirty="0"/>
              <a:t>Average Turnaround Time= 0+10+27+31/4</a:t>
            </a:r>
            <a:endParaRPr lang="en-US" dirty="0"/>
          </a:p>
          <a:p>
            <a:pPr marL="114300" indent="0">
              <a:buNone/>
            </a:pPr>
            <a:r>
              <a:rPr lang="en-US" dirty="0"/>
              <a:t>= 68/4</a:t>
            </a:r>
            <a:endParaRPr lang="en-US" dirty="0"/>
          </a:p>
          <a:p>
            <a:pPr marL="114300" indent="0">
              <a:buNone/>
            </a:pPr>
            <a:r>
              <a:rPr lang="en-US" dirty="0"/>
              <a:t>=17</a:t>
            </a:r>
            <a:endParaRPr lang="en-US" dirty="0"/>
          </a:p>
          <a:p>
            <a:pPr marL="0" indent="0">
              <a:buNone/>
            </a:pPr>
            <a:endParaRPr lang="en-IN" dirty="0"/>
          </a:p>
        </p:txBody>
      </p:sp>
      <p:sp>
        <p:nvSpPr>
          <p:cNvPr id="5" name="TextBox 4"/>
          <p:cNvSpPr txBox="1"/>
          <p:nvPr/>
        </p:nvSpPr>
        <p:spPr>
          <a:xfrm>
            <a:off x="4921250" y="1411027"/>
            <a:ext cx="3765550" cy="3139321"/>
          </a:xfrm>
          <a:prstGeom prst="rect">
            <a:avLst/>
          </a:prstGeom>
          <a:noFill/>
        </p:spPr>
        <p:txBody>
          <a:bodyPr wrap="square">
            <a:spAutoFit/>
          </a:bodyPr>
          <a:lstStyle/>
          <a:p>
            <a:r>
              <a:rPr lang="en-US" dirty="0"/>
              <a:t>Process Waiting Time</a:t>
            </a:r>
            <a:endParaRPr lang="en-US" dirty="0"/>
          </a:p>
          <a:p>
            <a:pPr lvl="1"/>
            <a:r>
              <a:rPr lang="en-US" dirty="0"/>
              <a:t>P1= 25-8=17</a:t>
            </a:r>
            <a:endParaRPr lang="en-US" dirty="0"/>
          </a:p>
          <a:p>
            <a:pPr lvl="1"/>
            <a:r>
              <a:rPr lang="en-US" dirty="0"/>
              <a:t>P2=10-5=5</a:t>
            </a:r>
            <a:endParaRPr lang="en-US" dirty="0"/>
          </a:p>
          <a:p>
            <a:pPr lvl="1"/>
            <a:r>
              <a:rPr lang="en-US" dirty="0"/>
              <a:t>P3=27-10=17</a:t>
            </a:r>
            <a:endParaRPr lang="en-US" dirty="0"/>
          </a:p>
          <a:p>
            <a:pPr lvl="1"/>
            <a:r>
              <a:rPr lang="en-US" dirty="0"/>
              <a:t>P4=31-11=20</a:t>
            </a:r>
            <a:endParaRPr lang="en-US" dirty="0"/>
          </a:p>
          <a:p>
            <a:r>
              <a:rPr lang="en-US" dirty="0"/>
              <a:t>Average Waiting Time = 17+5+17+20/4</a:t>
            </a:r>
            <a:endParaRPr lang="en-US" dirty="0"/>
          </a:p>
          <a:p>
            <a:pPr lvl="1"/>
            <a:r>
              <a:rPr lang="en-US" dirty="0"/>
              <a:t>                                         =59/4</a:t>
            </a:r>
            <a:endParaRPr lang="en-US" dirty="0"/>
          </a:p>
          <a:p>
            <a:pPr lvl="1"/>
            <a:r>
              <a:rPr lang="en-US" dirty="0"/>
              <a:t>                                          =14.75</a:t>
            </a:r>
            <a:endParaRPr lang="en-I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a:t>Advantages of the Round-Robin Scheduling Algorithm</a:t>
            </a:r>
            <a:endParaRPr lang="en-US" dirty="0"/>
          </a:p>
          <a:p>
            <a:endParaRPr lang="en-US" dirty="0"/>
          </a:p>
          <a:p>
            <a:r>
              <a:rPr lang="en-US" dirty="0"/>
              <a:t>The advantages of the round-robin scheduling algorithm are:</a:t>
            </a:r>
            <a:endParaRPr lang="en-US" dirty="0"/>
          </a:p>
          <a:p>
            <a:endParaRPr lang="en-US" dirty="0"/>
          </a:p>
          <a:p>
            <a:r>
              <a:rPr lang="en-US" dirty="0"/>
              <a:t>    Round-Robin is independent of starvation or convoy effect.</a:t>
            </a:r>
            <a:endParaRPr lang="en-US" dirty="0"/>
          </a:p>
          <a:p>
            <a:r>
              <a:rPr lang="en-US" dirty="0"/>
              <a:t>    In Round-Robin, every process gets a fair allocation of CPU.</a:t>
            </a:r>
            <a:endParaRPr lang="en-US" dirty="0"/>
          </a:p>
          <a:p>
            <a:r>
              <a:rPr lang="en-US" dirty="0"/>
              <a:t>    If the number of processes present in the running queue is known, then it becomes easy to estimate the worst-case response time of the process.</a:t>
            </a:r>
            <a:endParaRPr lang="en-US" dirty="0"/>
          </a:p>
          <a:p>
            <a:r>
              <a:rPr lang="en-US" dirty="0"/>
              <a:t>    Handles all the processes without priority.</a:t>
            </a:r>
            <a:endParaRPr lang="en-US" dirty="0"/>
          </a:p>
          <a:p>
            <a:r>
              <a:rPr lang="en-US" dirty="0"/>
              <a:t>    Round-Robin is easy to implement.</a:t>
            </a:r>
            <a:endParaRPr lang="en-US" dirty="0"/>
          </a:p>
          <a:p>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a:t>Disadvantages of Round-Robin Scheduling Algorithm</a:t>
            </a:r>
            <a:endParaRPr lang="en-US" dirty="0"/>
          </a:p>
          <a:p>
            <a:endParaRPr lang="en-US" dirty="0"/>
          </a:p>
          <a:p>
            <a:r>
              <a:rPr lang="en-US" dirty="0"/>
              <a:t>The disadvantages of the round-robin scheduling algorithm are:</a:t>
            </a:r>
            <a:endParaRPr lang="en-US" dirty="0"/>
          </a:p>
          <a:p>
            <a:endParaRPr lang="en-US" dirty="0"/>
          </a:p>
          <a:p>
            <a:r>
              <a:rPr lang="en-US" dirty="0"/>
              <a:t>    Average Waiting Time is Higher.</a:t>
            </a:r>
            <a:endParaRPr lang="en-US" dirty="0"/>
          </a:p>
          <a:p>
            <a:r>
              <a:rPr lang="en-US" dirty="0"/>
              <a:t>    It depends on the length of the time slice.</a:t>
            </a:r>
            <a:endParaRPr lang="en-US" dirty="0"/>
          </a:p>
          <a:p>
            <a:r>
              <a:rPr lang="en-US" dirty="0"/>
              <a:t>    If the time quantum is more than the response time is also more.</a:t>
            </a:r>
            <a:endParaRPr lang="en-US" dirty="0"/>
          </a:p>
          <a:p>
            <a:r>
              <a:rPr lang="en-US" dirty="0"/>
              <a:t>    If the time quantum is less than the context switching overhead is more.</a:t>
            </a:r>
            <a:endParaRPr lang="en-US" dirty="0"/>
          </a:p>
          <a:p>
            <a:endParaRPr lang="en-IN"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a:xfrm>
            <a:off x="1285078" y="183273"/>
            <a:ext cx="7829550" cy="525462"/>
          </a:xfrm>
        </p:spPr>
        <p:txBody>
          <a:bodyPr/>
          <a:lstStyle/>
          <a:p>
            <a:pPr eaLnBrk="1" hangingPunct="1"/>
            <a:r>
              <a:rPr lang="en-US" altLang="en-US" sz="3000" dirty="0"/>
              <a:t>Time Quantum and Context Switch Time</a:t>
            </a:r>
            <a:endParaRPr lang="en-US" altLang="en-US" sz="3000" dirty="0"/>
          </a:p>
        </p:txBody>
      </p:sp>
      <p:pic>
        <p:nvPicPr>
          <p:cNvPr id="44034"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568450" y="1890713"/>
            <a:ext cx="6630988" cy="277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a:xfrm>
            <a:off x="782711" y="260322"/>
            <a:ext cx="8722438" cy="457200"/>
          </a:xfrm>
        </p:spPr>
        <p:txBody>
          <a:bodyPr/>
          <a:lstStyle/>
          <a:p>
            <a:pPr eaLnBrk="1" hangingPunct="1"/>
            <a:r>
              <a:rPr lang="en-US" altLang="en-US" sz="2600" dirty="0"/>
              <a:t>Turnaround Time Varies With The Time Quantum</a:t>
            </a:r>
            <a:endParaRPr lang="en-US" altLang="en-US" sz="2600" dirty="0"/>
          </a:p>
        </p:txBody>
      </p:sp>
      <p:sp>
        <p:nvSpPr>
          <p:cNvPr id="46082" name="TextBox 3"/>
          <p:cNvSpPr txBox="1">
            <a:spLocks noChangeArrowheads="1"/>
          </p:cNvSpPr>
          <p:nvPr/>
        </p:nvSpPr>
        <p:spPr bwMode="auto">
          <a:xfrm>
            <a:off x="6167438" y="3354388"/>
            <a:ext cx="23129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7" tIns="45709" rIns="91417" bIns="45709">
            <a:spAutoFit/>
          </a:bodyPr>
          <a:lstStyle>
            <a:lvl1pPr>
              <a:spcBef>
                <a:spcPct val="35000"/>
              </a:spcBef>
              <a:buClr>
                <a:srgbClr val="993300"/>
              </a:buClr>
              <a:buSzPct val="90000"/>
              <a:buFont typeface="Monotype Sorts" pitchFamily="-84" charset="2"/>
              <a:buChar char="n"/>
              <a:defRPr kumimoji="1">
                <a:solidFill>
                  <a:schemeClr val="tx1"/>
                </a:solidFill>
                <a:latin typeface="Helvetica"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panose="020B0600070205080204" pitchFamily="34" charset="-128"/>
              </a:defRPr>
            </a:lvl9pPr>
          </a:lstStyle>
          <a:p>
            <a:pPr>
              <a:spcBef>
                <a:spcPct val="0"/>
              </a:spcBef>
              <a:buClrTx/>
              <a:buSzTx/>
              <a:buFontTx/>
              <a:buNone/>
            </a:pPr>
            <a:r>
              <a:rPr kumimoji="0" lang="en-US" altLang="en-US" sz="1300">
                <a:latin typeface="Verdana" panose="020B0604030504040204" pitchFamily="34" charset="0"/>
              </a:rPr>
              <a:t>80% of CPU bursts should be shorter than q</a:t>
            </a:r>
            <a:endParaRPr kumimoji="0" lang="en-US" altLang="en-US" sz="1300">
              <a:latin typeface="Verdana" panose="020B0604030504040204" pitchFamily="34" charset="0"/>
            </a:endParaRPr>
          </a:p>
        </p:txBody>
      </p:sp>
      <p:pic>
        <p:nvPicPr>
          <p:cNvPr id="46083"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144588" y="1557338"/>
            <a:ext cx="4684712" cy="389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a:xfrm>
            <a:off x="963613" y="229606"/>
            <a:ext cx="7723187" cy="576262"/>
          </a:xfrm>
        </p:spPr>
        <p:txBody>
          <a:bodyPr/>
          <a:lstStyle/>
          <a:p>
            <a:pPr eaLnBrk="1" hangingPunct="1"/>
            <a:r>
              <a:rPr lang="en-US" altLang="en-US" dirty="0"/>
              <a:t>Priority Scheduling</a:t>
            </a:r>
            <a:endParaRPr lang="en-US" altLang="en-US" dirty="0"/>
          </a:p>
        </p:txBody>
      </p:sp>
      <p:sp>
        <p:nvSpPr>
          <p:cNvPr id="48130" name="Rectangle 3"/>
          <p:cNvSpPr>
            <a:spLocks noGrp="1" noChangeArrowheads="1"/>
          </p:cNvSpPr>
          <p:nvPr>
            <p:ph type="body" idx="1"/>
          </p:nvPr>
        </p:nvSpPr>
        <p:spPr>
          <a:xfrm>
            <a:off x="821094" y="1233488"/>
            <a:ext cx="7723186" cy="4530725"/>
          </a:xfrm>
        </p:spPr>
        <p:txBody>
          <a:bodyPr/>
          <a:lstStyle/>
          <a:p>
            <a:r>
              <a:rPr lang="en-US" altLang="en-US" dirty="0"/>
              <a:t>A priority number (integer) is associated with each process</a:t>
            </a:r>
            <a:endParaRPr lang="en-US" altLang="en-US" dirty="0"/>
          </a:p>
          <a:p>
            <a:endParaRPr lang="en-US" altLang="en-US" sz="800" dirty="0"/>
          </a:p>
          <a:p>
            <a:r>
              <a:rPr lang="en-US" altLang="en-US" dirty="0"/>
              <a:t>The CPU is allocated to the process with the highest priority (smallest integer </a:t>
            </a:r>
            <a:r>
              <a:rPr lang="en-US" altLang="en-US" dirty="0">
                <a:sym typeface="Symbol" panose="05050102010706020507" pitchFamily="18" charset="2"/>
              </a:rPr>
              <a:t> highest priority)</a:t>
            </a:r>
            <a:endParaRPr lang="en-US" altLang="en-US" dirty="0">
              <a:sym typeface="Symbol" panose="05050102010706020507" pitchFamily="18" charset="2"/>
            </a:endParaRPr>
          </a:p>
          <a:p>
            <a:pPr lvl="1"/>
            <a:r>
              <a:rPr lang="en-US" altLang="en-US" dirty="0"/>
              <a:t>Preemptive</a:t>
            </a:r>
            <a:endParaRPr lang="en-US" altLang="en-US" dirty="0"/>
          </a:p>
          <a:p>
            <a:pPr lvl="1"/>
            <a:r>
              <a:rPr lang="en-US" altLang="en-US" dirty="0"/>
              <a:t>Nonpreemptive</a:t>
            </a:r>
            <a:endParaRPr lang="en-US" altLang="en-US" dirty="0"/>
          </a:p>
          <a:p>
            <a:pPr lvl="1"/>
            <a:endParaRPr lang="en-US" altLang="en-US" sz="800" dirty="0"/>
          </a:p>
          <a:p>
            <a:r>
              <a:rPr lang="en-US" altLang="en-US" dirty="0"/>
              <a:t>SJF is priority scheduling where priority is the inverse of predicted next CPU burst time</a:t>
            </a:r>
            <a:endParaRPr lang="en-US" altLang="en-US" dirty="0"/>
          </a:p>
          <a:p>
            <a:endParaRPr lang="en-US" altLang="en-US" sz="800" dirty="0"/>
          </a:p>
          <a:p>
            <a:r>
              <a:rPr lang="en-US" altLang="en-US" dirty="0"/>
              <a:t>Problem </a:t>
            </a:r>
            <a:r>
              <a:rPr lang="en-US" altLang="en-US" dirty="0">
                <a:sym typeface="Symbol" panose="05050102010706020507" pitchFamily="18" charset="2"/>
              </a:rPr>
              <a:t> </a:t>
            </a:r>
            <a:r>
              <a:rPr lang="en-US" altLang="en-US" b="1" dirty="0">
                <a:solidFill>
                  <a:srgbClr val="006699"/>
                </a:solidFill>
                <a:latin typeface="+mj-lt"/>
                <a:sym typeface="Symbol" panose="05050102010706020507" pitchFamily="18" charset="2"/>
              </a:rPr>
              <a:t>Starvation</a:t>
            </a:r>
            <a:r>
              <a:rPr lang="en-US" altLang="en-US" b="1" dirty="0">
                <a:sym typeface="Symbol" panose="05050102010706020507" pitchFamily="18" charset="2"/>
              </a:rPr>
              <a:t> </a:t>
            </a:r>
            <a:r>
              <a:rPr lang="en-US" altLang="en-US" dirty="0">
                <a:sym typeface="Symbol" panose="05050102010706020507" pitchFamily="18" charset="2"/>
              </a:rPr>
              <a:t>– low priority processes may never execute</a:t>
            </a:r>
            <a:endParaRPr lang="en-US" altLang="en-US" dirty="0">
              <a:sym typeface="Symbol" panose="05050102010706020507" pitchFamily="18" charset="2"/>
            </a:endParaRPr>
          </a:p>
          <a:p>
            <a:endParaRPr lang="en-US" altLang="en-US" sz="800" dirty="0">
              <a:sym typeface="Symbol" panose="05050102010706020507" pitchFamily="18" charset="2"/>
            </a:endParaRPr>
          </a:p>
          <a:p>
            <a:r>
              <a:rPr lang="en-US" altLang="en-US" dirty="0">
                <a:sym typeface="Symbol" panose="05050102010706020507" pitchFamily="18" charset="2"/>
              </a:rPr>
              <a:t>Solution  </a:t>
            </a:r>
            <a:r>
              <a:rPr lang="en-US" altLang="en-US" b="1" dirty="0">
                <a:solidFill>
                  <a:srgbClr val="006699"/>
                </a:solidFill>
                <a:latin typeface="+mj-lt"/>
                <a:sym typeface="Symbol" panose="05050102010706020507" pitchFamily="18" charset="2"/>
              </a:rPr>
              <a:t>Aging</a:t>
            </a:r>
            <a:r>
              <a:rPr lang="en-US" altLang="en-US" b="1" dirty="0">
                <a:sym typeface="Symbol" panose="05050102010706020507" pitchFamily="18" charset="2"/>
              </a:rPr>
              <a:t> </a:t>
            </a:r>
            <a:r>
              <a:rPr lang="en-US" altLang="en-US" dirty="0">
                <a:sym typeface="Symbol" panose="05050102010706020507" pitchFamily="18" charset="2"/>
              </a:rPr>
              <a:t>– as time progresses increase the priority of the process</a:t>
            </a:r>
            <a:endParaRPr lang="en-US" altLang="en-US" dirty="0">
              <a:sym typeface="Symbol" panose="05050102010706020507" pitchFamily="18" charset="2"/>
            </a:endParaRPr>
          </a:p>
          <a:p>
            <a:pPr>
              <a:buFont typeface="Monotype Sorts" pitchFamily="-84" charset="2"/>
              <a:buNone/>
            </a:pPr>
            <a:endParaRPr lang="en-US" altLang="en-US" b="1" dirty="0">
              <a:solidFill>
                <a:srgbClr val="3366FF"/>
              </a:solidFill>
              <a:sym typeface="Symbol" panose="05050102010706020507" pitchFamily="18" charset="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a:xfrm>
            <a:off x="1406525" y="229606"/>
            <a:ext cx="7280275" cy="576262"/>
          </a:xfrm>
        </p:spPr>
        <p:txBody>
          <a:bodyPr/>
          <a:lstStyle/>
          <a:p>
            <a:pPr eaLnBrk="1" hangingPunct="1"/>
            <a:r>
              <a:rPr lang="en-US" altLang="en-US" dirty="0"/>
              <a:t>Example of Priority Scheduling</a:t>
            </a:r>
            <a:endParaRPr lang="en-US" altLang="en-US" dirty="0"/>
          </a:p>
        </p:txBody>
      </p:sp>
      <p:sp>
        <p:nvSpPr>
          <p:cNvPr id="50178" name="Rectangle 36"/>
          <p:cNvSpPr>
            <a:spLocks noGrp="1" noChangeArrowheads="1"/>
          </p:cNvSpPr>
          <p:nvPr>
            <p:ph type="body" idx="1"/>
          </p:nvPr>
        </p:nvSpPr>
        <p:spPr>
          <a:xfrm>
            <a:off x="806450" y="1233488"/>
            <a:ext cx="8337550" cy="4887912"/>
          </a:xfrm>
          <a:noFill/>
        </p:spPr>
        <p:txBody>
          <a:bodyPr/>
          <a:lstStyle/>
          <a:p>
            <a:pPr>
              <a:buFont typeface="Monotype Sorts" pitchFamily="-84" charset="2"/>
              <a:buNone/>
              <a:tabLst>
                <a:tab pos="1600200" algn="ctr"/>
                <a:tab pos="3251200" algn="ctr"/>
                <a:tab pos="5140325" algn="ctr"/>
              </a:tabLst>
            </a:pPr>
            <a:r>
              <a:rPr lang="en-US" altLang="en-US" dirty="0"/>
              <a:t>		         </a:t>
            </a:r>
            <a:r>
              <a:rPr lang="en-US" altLang="en-US" u="sng" dirty="0" err="1"/>
              <a:t>Process</a:t>
            </a:r>
            <a:r>
              <a:rPr lang="en-US" altLang="en-US" u="sng" dirty="0" err="1">
                <a:solidFill>
                  <a:schemeClr val="bg1"/>
                </a:solidFill>
              </a:rPr>
              <a:t>A</a:t>
            </a:r>
            <a:r>
              <a:rPr lang="en-US" altLang="en-US" u="sng" dirty="0">
                <a:solidFill>
                  <a:schemeClr val="bg1"/>
                </a:solidFill>
              </a:rPr>
              <a:t>	</a:t>
            </a:r>
            <a:r>
              <a:rPr lang="en-US" altLang="en-US" u="sng" dirty="0" err="1">
                <a:solidFill>
                  <a:schemeClr val="bg1"/>
                </a:solidFill>
              </a:rPr>
              <a:t>arri</a:t>
            </a:r>
            <a:r>
              <a:rPr lang="en-US" altLang="en-US" u="sng" dirty="0">
                <a:solidFill>
                  <a:schemeClr val="bg1"/>
                </a:solidFill>
              </a:rPr>
              <a:t> </a:t>
            </a:r>
            <a:r>
              <a:rPr lang="en-US" altLang="en-US" u="sng" dirty="0"/>
              <a:t>Burst </a:t>
            </a:r>
            <a:r>
              <a:rPr lang="en-US" altLang="en-US" u="sng" dirty="0" err="1"/>
              <a:t>Time</a:t>
            </a:r>
            <a:r>
              <a:rPr lang="en-US" altLang="en-US" u="sng" dirty="0" err="1">
                <a:solidFill>
                  <a:schemeClr val="bg1"/>
                </a:solidFill>
              </a:rPr>
              <a:t>T</a:t>
            </a:r>
            <a:r>
              <a:rPr lang="en-US" altLang="en-US" dirty="0"/>
              <a:t>	</a:t>
            </a:r>
            <a:r>
              <a:rPr lang="en-US" altLang="en-US" u="sng" dirty="0"/>
              <a:t>Priority</a:t>
            </a:r>
            <a:endParaRPr lang="en-US" altLang="en-US" dirty="0"/>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1</a:t>
            </a:r>
            <a:r>
              <a:rPr lang="en-US" altLang="en-US" dirty="0"/>
              <a:t>	1</a:t>
            </a:r>
            <a:r>
              <a:rPr lang="en-US" altLang="en-US" dirty="0">
                <a:solidFill>
                  <a:srgbClr val="000000"/>
                </a:solidFill>
              </a:rPr>
              <a:t>0</a:t>
            </a:r>
            <a:r>
              <a:rPr lang="en-US" altLang="en-US" dirty="0"/>
              <a:t>	3</a:t>
            </a:r>
            <a:endParaRPr lang="en-US" altLang="en-US" dirty="0"/>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2 	</a:t>
            </a:r>
            <a:r>
              <a:rPr lang="en-US" altLang="en-US" dirty="0">
                <a:solidFill>
                  <a:srgbClr val="000000"/>
                </a:solidFill>
              </a:rPr>
              <a:t>1</a:t>
            </a:r>
            <a:r>
              <a:rPr lang="en-US" altLang="en-US" dirty="0"/>
              <a:t>	1</a:t>
            </a:r>
            <a:endParaRPr lang="en-US" altLang="en-US" dirty="0"/>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3</a:t>
            </a:r>
            <a:r>
              <a:rPr lang="en-US" altLang="en-US" dirty="0"/>
              <a:t>	</a:t>
            </a:r>
            <a:r>
              <a:rPr lang="en-US" altLang="en-US" dirty="0">
                <a:solidFill>
                  <a:srgbClr val="000000"/>
                </a:solidFill>
              </a:rPr>
              <a:t>2</a:t>
            </a:r>
            <a:r>
              <a:rPr lang="en-US" altLang="en-US" dirty="0"/>
              <a:t>	4</a:t>
            </a:r>
            <a:endParaRPr lang="en-US" altLang="en-US" dirty="0"/>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4</a:t>
            </a:r>
            <a:r>
              <a:rPr lang="en-US" altLang="en-US" dirty="0"/>
              <a:t>	</a:t>
            </a:r>
            <a:r>
              <a:rPr lang="en-US" altLang="en-US" dirty="0">
                <a:solidFill>
                  <a:srgbClr val="000000"/>
                </a:solidFill>
              </a:rPr>
              <a:t>1</a:t>
            </a:r>
            <a:r>
              <a:rPr lang="en-US" altLang="en-US" dirty="0"/>
              <a:t>	5</a:t>
            </a:r>
            <a:endParaRPr lang="en-US" altLang="en-US" dirty="0"/>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5	</a:t>
            </a:r>
            <a:r>
              <a:rPr lang="en-US" altLang="en-US" dirty="0"/>
              <a:t>5	2</a:t>
            </a:r>
            <a:endParaRPr lang="en-US" altLang="en-US" dirty="0"/>
          </a:p>
          <a:p>
            <a:pPr>
              <a:buFont typeface="Monotype Sorts" pitchFamily="-84" charset="2"/>
              <a:buNone/>
              <a:tabLst>
                <a:tab pos="1600200" algn="ctr"/>
                <a:tab pos="3251200" algn="ctr"/>
                <a:tab pos="5140325" algn="ctr"/>
              </a:tabLst>
            </a:pPr>
            <a:endParaRPr lang="en-US" altLang="en-US" baseline="-25000" dirty="0"/>
          </a:p>
          <a:p>
            <a:pPr>
              <a:tabLst>
                <a:tab pos="1600200" algn="ctr"/>
                <a:tab pos="3251200" algn="ctr"/>
                <a:tab pos="5140325" algn="ctr"/>
              </a:tabLst>
            </a:pPr>
            <a:r>
              <a:rPr lang="en-US" altLang="en-US" dirty="0"/>
              <a:t>Priority scheduling Gantt Chart</a:t>
            </a: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buFont typeface="Monotype Sorts" pitchFamily="-84" charset="2"/>
              <a:buNone/>
              <a:tabLst>
                <a:tab pos="1600200" algn="ctr"/>
                <a:tab pos="3251200" algn="ctr"/>
                <a:tab pos="5140325" algn="ctr"/>
              </a:tabLst>
            </a:pPr>
            <a:endParaRPr lang="en-US" altLang="en-US" dirty="0"/>
          </a:p>
          <a:p>
            <a:pPr>
              <a:tabLst>
                <a:tab pos="1600200" algn="ctr"/>
                <a:tab pos="3251200" algn="ctr"/>
                <a:tab pos="5140325" algn="ctr"/>
              </a:tabLst>
            </a:pPr>
            <a:r>
              <a:rPr lang="en-US" altLang="en-US" dirty="0"/>
              <a:t>Average waiting time = 8.2</a:t>
            </a:r>
            <a:endParaRPr lang="en-US" altLang="en-US" i="1" baseline="-25000" dirty="0"/>
          </a:p>
        </p:txBody>
      </p:sp>
      <p:pic>
        <p:nvPicPr>
          <p:cNvPr id="50179"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797050" y="4400550"/>
            <a:ext cx="646747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title"/>
          </p:nvPr>
        </p:nvSpPr>
        <p:spPr>
          <a:xfrm>
            <a:off x="457200" y="223450"/>
            <a:ext cx="8229600" cy="576262"/>
          </a:xfrm>
        </p:spPr>
        <p:txBody>
          <a:bodyPr/>
          <a:lstStyle/>
          <a:p>
            <a:pPr eaLnBrk="1" hangingPunct="1"/>
            <a:r>
              <a:rPr lang="en-US" altLang="en-US" dirty="0"/>
              <a:t>Basic Concepts</a:t>
            </a:r>
            <a:endParaRPr lang="en-US" altLang="en-US" dirty="0"/>
          </a:p>
        </p:txBody>
      </p:sp>
      <p:sp>
        <p:nvSpPr>
          <p:cNvPr id="11266" name="Rectangle 3"/>
          <p:cNvSpPr>
            <a:spLocks noGrp="1" noChangeArrowheads="1"/>
          </p:cNvSpPr>
          <p:nvPr>
            <p:ph type="body" idx="1"/>
          </p:nvPr>
        </p:nvSpPr>
        <p:spPr>
          <a:xfrm>
            <a:off x="841375" y="1274763"/>
            <a:ext cx="3978275" cy="5057775"/>
          </a:xfrm>
        </p:spPr>
        <p:txBody>
          <a:bodyPr/>
          <a:lstStyle/>
          <a:p>
            <a:r>
              <a:rPr lang="en-US" altLang="en-US" dirty="0"/>
              <a:t>Maximum CPU utilization obtained with multiprogramming</a:t>
            </a:r>
            <a:endParaRPr lang="en-US" altLang="en-US" dirty="0"/>
          </a:p>
          <a:p>
            <a:r>
              <a:rPr lang="en-US" altLang="en-US" dirty="0"/>
              <a:t>CPU–I/O Burst Cycle – Process execution consists of a </a:t>
            </a:r>
            <a:r>
              <a:rPr lang="en-US" altLang="en-US" b="1" dirty="0">
                <a:solidFill>
                  <a:srgbClr val="006699"/>
                </a:solidFill>
                <a:latin typeface="+mj-lt"/>
              </a:rPr>
              <a:t>cycle</a:t>
            </a:r>
            <a:r>
              <a:rPr lang="en-US" altLang="en-US" dirty="0"/>
              <a:t> of CPU execution and I/O wait</a:t>
            </a:r>
            <a:endParaRPr lang="en-US" altLang="en-US" dirty="0"/>
          </a:p>
          <a:p>
            <a:r>
              <a:rPr lang="en-US" altLang="en-US" b="1" dirty="0">
                <a:solidFill>
                  <a:srgbClr val="006699"/>
                </a:solidFill>
                <a:latin typeface="+mj-lt"/>
              </a:rPr>
              <a:t>CPU</a:t>
            </a:r>
            <a:r>
              <a:rPr lang="en-US" altLang="en-US" b="1" dirty="0">
                <a:solidFill>
                  <a:srgbClr val="3366FF"/>
                </a:solidFill>
              </a:rPr>
              <a:t> </a:t>
            </a:r>
            <a:r>
              <a:rPr lang="en-US" altLang="en-US" b="1" dirty="0">
                <a:solidFill>
                  <a:srgbClr val="006699"/>
                </a:solidFill>
                <a:latin typeface="+mj-lt"/>
              </a:rPr>
              <a:t>burst</a:t>
            </a:r>
            <a:r>
              <a:rPr lang="en-US" altLang="en-US" b="1" dirty="0">
                <a:solidFill>
                  <a:srgbClr val="3366FF"/>
                </a:solidFill>
              </a:rPr>
              <a:t> </a:t>
            </a:r>
            <a:r>
              <a:rPr lang="en-US" altLang="en-US" dirty="0"/>
              <a:t>followed by </a:t>
            </a:r>
            <a:r>
              <a:rPr lang="en-US" altLang="en-US" b="1" dirty="0">
                <a:solidFill>
                  <a:srgbClr val="006699"/>
                </a:solidFill>
                <a:latin typeface="+mj-lt"/>
              </a:rPr>
              <a:t>I/O burst</a:t>
            </a:r>
            <a:endParaRPr lang="en-US" altLang="en-US" b="1" dirty="0">
              <a:solidFill>
                <a:srgbClr val="006699"/>
              </a:solidFill>
              <a:latin typeface="+mj-lt"/>
            </a:endParaRPr>
          </a:p>
          <a:p>
            <a:r>
              <a:rPr lang="en-US" altLang="en-US" dirty="0"/>
              <a:t>CPU burst distribution is of main concern</a:t>
            </a:r>
            <a:endParaRPr lang="en-US" altLang="en-US" dirty="0"/>
          </a:p>
          <a:p>
            <a:pPr>
              <a:buFont typeface="Monotype Sorts" pitchFamily="-84" charset="2"/>
              <a:buNone/>
            </a:pPr>
            <a:endParaRPr lang="en-US" altLang="en-US" dirty="0"/>
          </a:p>
        </p:txBody>
      </p:sp>
      <p:pic>
        <p:nvPicPr>
          <p:cNvPr id="11267"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386388" y="1169988"/>
            <a:ext cx="260350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p:nvPr>
        </p:nvSpPr>
        <p:spPr>
          <a:xfrm>
            <a:off x="1452825" y="137006"/>
            <a:ext cx="7280275" cy="576262"/>
          </a:xfrm>
        </p:spPr>
        <p:txBody>
          <a:bodyPr/>
          <a:lstStyle/>
          <a:p>
            <a:pPr eaLnBrk="1" hangingPunct="1"/>
            <a:r>
              <a:rPr lang="en-US" altLang="en-US" dirty="0"/>
              <a:t>Priority Scheduling w/ Round-Robin</a:t>
            </a:r>
            <a:endParaRPr lang="en-US" altLang="en-US" dirty="0"/>
          </a:p>
        </p:txBody>
      </p:sp>
      <p:sp>
        <p:nvSpPr>
          <p:cNvPr id="52226" name="Rectangle 36"/>
          <p:cNvSpPr>
            <a:spLocks noGrp="1" noChangeArrowheads="1"/>
          </p:cNvSpPr>
          <p:nvPr>
            <p:ph type="body" idx="1"/>
          </p:nvPr>
        </p:nvSpPr>
        <p:spPr>
          <a:xfrm>
            <a:off x="806450" y="877888"/>
            <a:ext cx="7675077" cy="4887912"/>
          </a:xfrm>
          <a:noFill/>
        </p:spPr>
        <p:txBody>
          <a:bodyPr/>
          <a:lstStyle/>
          <a:p>
            <a:pPr>
              <a:buFont typeface="Monotype Sorts" pitchFamily="-84" charset="2"/>
              <a:buNone/>
              <a:tabLst>
                <a:tab pos="1600200" algn="ctr"/>
                <a:tab pos="3251200" algn="ctr"/>
                <a:tab pos="5140325" algn="ctr"/>
              </a:tabLst>
            </a:pPr>
            <a:r>
              <a:rPr lang="en-US" altLang="en-US" dirty="0"/>
              <a:t>		         </a:t>
            </a:r>
            <a:r>
              <a:rPr lang="en-US" altLang="en-US" u="sng" dirty="0" err="1"/>
              <a:t>Process</a:t>
            </a:r>
            <a:r>
              <a:rPr lang="en-US" altLang="en-US" u="sng" dirty="0" err="1">
                <a:solidFill>
                  <a:schemeClr val="bg1"/>
                </a:solidFill>
              </a:rPr>
              <a:t>A</a:t>
            </a:r>
            <a:r>
              <a:rPr lang="en-US" altLang="en-US" u="sng" dirty="0">
                <a:solidFill>
                  <a:schemeClr val="bg1"/>
                </a:solidFill>
              </a:rPr>
              <a:t>	</a:t>
            </a:r>
            <a:r>
              <a:rPr lang="en-US" altLang="en-US" u="sng" dirty="0" err="1">
                <a:solidFill>
                  <a:schemeClr val="bg1"/>
                </a:solidFill>
              </a:rPr>
              <a:t>arri</a:t>
            </a:r>
            <a:r>
              <a:rPr lang="en-US" altLang="en-US" u="sng" dirty="0">
                <a:solidFill>
                  <a:schemeClr val="bg1"/>
                </a:solidFill>
              </a:rPr>
              <a:t> </a:t>
            </a:r>
            <a:r>
              <a:rPr lang="en-US" altLang="en-US" u="sng" dirty="0"/>
              <a:t>Burst </a:t>
            </a:r>
            <a:r>
              <a:rPr lang="en-US" altLang="en-US" u="sng" dirty="0" err="1"/>
              <a:t>Time</a:t>
            </a:r>
            <a:r>
              <a:rPr lang="en-US" altLang="en-US" u="sng" dirty="0" err="1">
                <a:solidFill>
                  <a:schemeClr val="bg1"/>
                </a:solidFill>
              </a:rPr>
              <a:t>T</a:t>
            </a:r>
            <a:r>
              <a:rPr lang="en-US" altLang="en-US" dirty="0"/>
              <a:t>	</a:t>
            </a:r>
            <a:r>
              <a:rPr lang="en-US" altLang="en-US" u="sng" dirty="0"/>
              <a:t>Priority</a:t>
            </a:r>
            <a:endParaRPr lang="en-US" altLang="en-US" dirty="0"/>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1</a:t>
            </a:r>
            <a:r>
              <a:rPr lang="en-US" altLang="en-US" dirty="0"/>
              <a:t>	4	3</a:t>
            </a:r>
            <a:endParaRPr lang="en-US" altLang="en-US" dirty="0"/>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2 	</a:t>
            </a:r>
            <a:r>
              <a:rPr lang="en-US" altLang="en-US" dirty="0">
                <a:solidFill>
                  <a:srgbClr val="000000"/>
                </a:solidFill>
              </a:rPr>
              <a:t>5</a:t>
            </a:r>
            <a:r>
              <a:rPr lang="en-US" altLang="en-US" dirty="0"/>
              <a:t>	2</a:t>
            </a:r>
            <a:endParaRPr lang="en-US" altLang="en-US" dirty="0"/>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3</a:t>
            </a:r>
            <a:r>
              <a:rPr lang="en-US" altLang="en-US" dirty="0"/>
              <a:t>	</a:t>
            </a:r>
            <a:r>
              <a:rPr lang="en-US" altLang="en-US" dirty="0">
                <a:solidFill>
                  <a:srgbClr val="000000"/>
                </a:solidFill>
              </a:rPr>
              <a:t>8</a:t>
            </a:r>
            <a:r>
              <a:rPr lang="en-US" altLang="en-US" dirty="0"/>
              <a:t>	2</a:t>
            </a:r>
            <a:endParaRPr lang="en-US" altLang="en-US" dirty="0"/>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4</a:t>
            </a:r>
            <a:r>
              <a:rPr lang="en-US" altLang="en-US" dirty="0"/>
              <a:t>	</a:t>
            </a:r>
            <a:r>
              <a:rPr lang="en-US" altLang="en-US" dirty="0">
                <a:solidFill>
                  <a:srgbClr val="000000"/>
                </a:solidFill>
              </a:rPr>
              <a:t>7</a:t>
            </a:r>
            <a:r>
              <a:rPr lang="en-US" altLang="en-US" dirty="0"/>
              <a:t>	1</a:t>
            </a:r>
            <a:endParaRPr lang="en-US" altLang="en-US" dirty="0"/>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5	</a:t>
            </a:r>
            <a:r>
              <a:rPr lang="en-US" altLang="en-US" dirty="0"/>
              <a:t>3	3</a:t>
            </a:r>
            <a:endParaRPr lang="en-US" altLang="en-US" dirty="0"/>
          </a:p>
          <a:p>
            <a:pPr>
              <a:tabLst>
                <a:tab pos="1600200" algn="ctr"/>
                <a:tab pos="3251200" algn="ctr"/>
                <a:tab pos="5140325" algn="ctr"/>
              </a:tabLst>
            </a:pPr>
            <a:r>
              <a:rPr lang="en-US" altLang="en-US" dirty="0"/>
              <a:t>Run the process with the highest priority. Processes with the same priority run round-robin</a:t>
            </a:r>
            <a:endParaRPr lang="en-US" altLang="en-US" dirty="0"/>
          </a:p>
          <a:p>
            <a:pPr>
              <a:buFont typeface="Monotype Sorts" pitchFamily="-84" charset="2"/>
              <a:buNone/>
              <a:tabLst>
                <a:tab pos="1600200" algn="ctr"/>
                <a:tab pos="3251200" algn="ctr"/>
                <a:tab pos="5140325" algn="ctr"/>
              </a:tabLst>
            </a:pPr>
            <a:endParaRPr lang="en-US" altLang="en-US" baseline="-25000" dirty="0"/>
          </a:p>
          <a:p>
            <a:pPr>
              <a:tabLst>
                <a:tab pos="1600200" algn="ctr"/>
                <a:tab pos="3251200" algn="ctr"/>
                <a:tab pos="5140325" algn="ctr"/>
              </a:tabLst>
            </a:pPr>
            <a:r>
              <a:rPr lang="en-US" altLang="en-US" dirty="0"/>
              <a:t>Gantt Chart with time quantum = 2</a:t>
            </a: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buFont typeface="Monotype Sorts" pitchFamily="-84" charset="2"/>
              <a:buNone/>
              <a:tabLst>
                <a:tab pos="1600200" algn="ctr"/>
                <a:tab pos="3251200" algn="ctr"/>
                <a:tab pos="5140325" algn="ctr"/>
              </a:tabLst>
            </a:pPr>
            <a:endParaRPr lang="en-US" altLang="en-US" dirty="0"/>
          </a:p>
        </p:txBody>
      </p:sp>
      <p:pic>
        <p:nvPicPr>
          <p:cNvPr id="52227" name="Picture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298776" y="4618294"/>
            <a:ext cx="7056069" cy="800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7" name="Picture 6" descr="A picture containing text, font, number, screenshot&#10;&#10;Description automatically generated"/>
          <p:cNvPicPr>
            <a:picLocks noChangeAspect="1"/>
          </p:cNvPicPr>
          <p:nvPr/>
        </p:nvPicPr>
        <p:blipFill>
          <a:blip r:embed="rId1"/>
          <a:stretch>
            <a:fillRect/>
          </a:stretch>
        </p:blipFill>
        <p:spPr>
          <a:xfrm>
            <a:off x="967845" y="1066937"/>
            <a:ext cx="5514975" cy="2019300"/>
          </a:xfrm>
          <a:prstGeom prst="rect">
            <a:avLst/>
          </a:prstGeom>
        </p:spPr>
      </p:pic>
      <p:sp>
        <p:nvSpPr>
          <p:cNvPr id="8" name="Content Placeholder 7"/>
          <p:cNvSpPr>
            <a:spLocks noGrp="1"/>
          </p:cNvSpPr>
          <p:nvPr>
            <p:ph idx="1"/>
          </p:nvPr>
        </p:nvSpPr>
        <p:spPr>
          <a:xfrm>
            <a:off x="806450" y="3429000"/>
            <a:ext cx="7727950" cy="872067"/>
          </a:xfrm>
        </p:spPr>
        <p:txBody>
          <a:bodyPr/>
          <a:lstStyle/>
          <a:p>
            <a:r>
              <a:rPr lang="en-US" dirty="0"/>
              <a:t>Solve this for FCFS, SJF, RR with time slice 4ms</a:t>
            </a:r>
            <a:endParaRPr lang="en-IN"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7" name="Picture 6" descr="A picture containing text, font, number, screenshot&#10;&#10;Description automatically generated"/>
          <p:cNvPicPr>
            <a:picLocks noChangeAspect="1"/>
          </p:cNvPicPr>
          <p:nvPr/>
        </p:nvPicPr>
        <p:blipFill>
          <a:blip r:embed="rId1"/>
          <a:stretch>
            <a:fillRect/>
          </a:stretch>
        </p:blipFill>
        <p:spPr>
          <a:xfrm>
            <a:off x="967845" y="1066937"/>
            <a:ext cx="5514975" cy="2019300"/>
          </a:xfrm>
          <a:prstGeom prst="rect">
            <a:avLst/>
          </a:prstGeom>
        </p:spPr>
      </p:pic>
      <p:sp>
        <p:nvSpPr>
          <p:cNvPr id="8" name="Content Placeholder 7"/>
          <p:cNvSpPr>
            <a:spLocks noGrp="1"/>
          </p:cNvSpPr>
          <p:nvPr>
            <p:ph idx="1"/>
          </p:nvPr>
        </p:nvSpPr>
        <p:spPr>
          <a:xfrm>
            <a:off x="806450" y="3429000"/>
            <a:ext cx="7727950" cy="872067"/>
          </a:xfrm>
        </p:spPr>
        <p:txBody>
          <a:bodyPr/>
          <a:lstStyle/>
          <a:p>
            <a:r>
              <a:rPr lang="en-US" dirty="0"/>
              <a:t>Solve this for non-preemptive and preemptive priority scheduling</a:t>
            </a:r>
            <a:endParaRPr lang="en-IN" dirty="0"/>
          </a:p>
        </p:txBody>
      </p:sp>
      <p:graphicFrame>
        <p:nvGraphicFramePr>
          <p:cNvPr id="3" name="Table 3"/>
          <p:cNvGraphicFramePr>
            <a:graphicFrameLocks noGrp="1"/>
          </p:cNvGraphicFramePr>
          <p:nvPr/>
        </p:nvGraphicFramePr>
        <p:xfrm>
          <a:off x="6482820" y="979307"/>
          <a:ext cx="1354667" cy="2194560"/>
        </p:xfrm>
        <a:graphic>
          <a:graphicData uri="http://schemas.openxmlformats.org/drawingml/2006/table">
            <a:tbl>
              <a:tblPr firstRow="1" bandRow="1">
                <a:tableStyleId>{5C22544A-7EE6-4342-B048-85BDC9FD1C3A}</a:tableStyleId>
              </a:tblPr>
              <a:tblGrid>
                <a:gridCol w="1354667"/>
              </a:tblGrid>
              <a:tr h="336550">
                <a:tc>
                  <a:txBody>
                    <a:bodyPr/>
                    <a:lstStyle/>
                    <a:p>
                      <a:r>
                        <a:rPr lang="en-US" dirty="0"/>
                        <a:t>Priority</a:t>
                      </a:r>
                      <a:endParaRPr lang="en-IN" dirty="0"/>
                    </a:p>
                  </a:txBody>
                  <a:tcPr/>
                </a:tc>
              </a:tr>
              <a:tr h="336550">
                <a:tc>
                  <a:txBody>
                    <a:bodyPr/>
                    <a:lstStyle/>
                    <a:p>
                      <a:r>
                        <a:rPr lang="en-US" dirty="0"/>
                        <a:t>4</a:t>
                      </a:r>
                      <a:endParaRPr lang="en-IN" dirty="0"/>
                    </a:p>
                  </a:txBody>
                  <a:tcPr/>
                </a:tc>
              </a:tr>
              <a:tr h="336550">
                <a:tc>
                  <a:txBody>
                    <a:bodyPr/>
                    <a:lstStyle/>
                    <a:p>
                      <a:r>
                        <a:rPr lang="en-US" dirty="0"/>
                        <a:t>2</a:t>
                      </a:r>
                      <a:endParaRPr lang="en-IN" dirty="0"/>
                    </a:p>
                  </a:txBody>
                  <a:tcPr/>
                </a:tc>
              </a:tr>
              <a:tr h="336550">
                <a:tc>
                  <a:txBody>
                    <a:bodyPr/>
                    <a:lstStyle/>
                    <a:p>
                      <a:r>
                        <a:rPr lang="en-US" dirty="0"/>
                        <a:t>1</a:t>
                      </a:r>
                      <a:endParaRPr lang="en-IN" dirty="0"/>
                    </a:p>
                  </a:txBody>
                  <a:tcPr/>
                </a:tc>
              </a:tr>
              <a:tr h="336550">
                <a:tc>
                  <a:txBody>
                    <a:bodyPr/>
                    <a:lstStyle/>
                    <a:p>
                      <a:r>
                        <a:rPr lang="en-US" dirty="0"/>
                        <a:t>3</a:t>
                      </a:r>
                      <a:endParaRPr lang="en-IN" dirty="0"/>
                    </a:p>
                  </a:txBody>
                  <a:tcPr/>
                </a:tc>
              </a:tr>
              <a:tr h="336550">
                <a:tc>
                  <a:txBody>
                    <a:bodyPr/>
                    <a:lstStyle/>
                    <a:p>
                      <a:r>
                        <a:rPr lang="en-US" dirty="0"/>
                        <a:t>5</a:t>
                      </a:r>
                      <a:endParaRPr lang="en-IN" dirty="0"/>
                    </a:p>
                  </a:txBody>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a:xfrm>
            <a:off x="973138" y="219305"/>
            <a:ext cx="7713662" cy="576262"/>
          </a:xfrm>
        </p:spPr>
        <p:txBody>
          <a:bodyPr/>
          <a:lstStyle/>
          <a:p>
            <a:pPr eaLnBrk="1" hangingPunct="1"/>
            <a:r>
              <a:rPr lang="en-US" altLang="en-US" dirty="0"/>
              <a:t>Multilevel Queue</a:t>
            </a:r>
            <a:endParaRPr lang="en-US" altLang="en-US" dirty="0"/>
          </a:p>
        </p:txBody>
      </p:sp>
      <p:sp>
        <p:nvSpPr>
          <p:cNvPr id="54274" name="Rectangle 3"/>
          <p:cNvSpPr>
            <a:spLocks noGrp="1" noChangeArrowheads="1"/>
          </p:cNvSpPr>
          <p:nvPr>
            <p:ph type="body" idx="1"/>
          </p:nvPr>
        </p:nvSpPr>
        <p:spPr>
          <a:xfrm>
            <a:off x="811763" y="1068388"/>
            <a:ext cx="7570237" cy="5221287"/>
          </a:xfrm>
        </p:spPr>
        <p:txBody>
          <a:bodyPr/>
          <a:lstStyle/>
          <a:p>
            <a:r>
              <a:rPr lang="en-US" altLang="en-US" dirty="0"/>
              <a:t>With priority scheduling, have separate queues for each priority.</a:t>
            </a:r>
            <a:endParaRPr lang="en-US" altLang="en-US" dirty="0"/>
          </a:p>
          <a:p>
            <a:r>
              <a:rPr lang="en-US" altLang="en-US" dirty="0"/>
              <a:t>Schedule the process in the highest-priority queue!</a:t>
            </a:r>
            <a:endParaRPr lang="en-US" altLang="en-US" dirty="0"/>
          </a:p>
        </p:txBody>
      </p:sp>
      <p:pic>
        <p:nvPicPr>
          <p:cNvPr id="54275"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076575" y="2108200"/>
            <a:ext cx="3073400" cy="339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p:cNvSpPr>
            <a:spLocks noGrp="1"/>
          </p:cNvSpPr>
          <p:nvPr>
            <p:ph type="title"/>
          </p:nvPr>
        </p:nvSpPr>
        <p:spPr>
          <a:xfrm>
            <a:off x="890429" y="215191"/>
            <a:ext cx="7880350" cy="576262"/>
          </a:xfrm>
        </p:spPr>
        <p:txBody>
          <a:bodyPr/>
          <a:lstStyle/>
          <a:p>
            <a:r>
              <a:rPr lang="en-US" altLang="en-US" dirty="0"/>
              <a:t>Multilevel Queue</a:t>
            </a:r>
            <a:endParaRPr lang="en-US" altLang="en-US" dirty="0"/>
          </a:p>
        </p:txBody>
      </p:sp>
      <p:sp>
        <p:nvSpPr>
          <p:cNvPr id="56322" name="Content Placeholder 2"/>
          <p:cNvSpPr>
            <a:spLocks noGrp="1"/>
          </p:cNvSpPr>
          <p:nvPr>
            <p:ph idx="1"/>
          </p:nvPr>
        </p:nvSpPr>
        <p:spPr/>
        <p:txBody>
          <a:bodyPr/>
          <a:lstStyle/>
          <a:p>
            <a:r>
              <a:rPr lang="en-US" altLang="en-US"/>
              <a:t>Prioritization based upon process type</a:t>
            </a:r>
            <a:endParaRPr lang="en-US" altLang="en-US"/>
          </a:p>
        </p:txBody>
      </p:sp>
      <p:pic>
        <p:nvPicPr>
          <p:cNvPr id="56323" name="Picture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057400" y="2135188"/>
            <a:ext cx="5583238" cy="297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a:xfrm>
            <a:off x="660400" y="181838"/>
            <a:ext cx="8026400" cy="576262"/>
          </a:xfrm>
        </p:spPr>
        <p:txBody>
          <a:bodyPr/>
          <a:lstStyle/>
          <a:p>
            <a:pPr eaLnBrk="1" hangingPunct="1"/>
            <a:r>
              <a:rPr lang="en-US" altLang="en-US" dirty="0"/>
              <a:t>Multilevel Feedback Queue</a:t>
            </a:r>
            <a:endParaRPr lang="en-US" altLang="en-US" dirty="0"/>
          </a:p>
        </p:txBody>
      </p:sp>
      <p:sp>
        <p:nvSpPr>
          <p:cNvPr id="57346" name="Rectangle 3"/>
          <p:cNvSpPr>
            <a:spLocks noGrp="1" noChangeArrowheads="1"/>
          </p:cNvSpPr>
          <p:nvPr>
            <p:ph type="body" idx="1"/>
          </p:nvPr>
        </p:nvSpPr>
        <p:spPr>
          <a:xfrm>
            <a:off x="830424" y="1144346"/>
            <a:ext cx="7341303" cy="4399927"/>
          </a:xfrm>
        </p:spPr>
        <p:txBody>
          <a:bodyPr/>
          <a:lstStyle/>
          <a:p>
            <a:r>
              <a:rPr lang="en-US" altLang="en-US" dirty="0"/>
              <a:t>A process can move between the various queues.</a:t>
            </a:r>
            <a:endParaRPr lang="en-US" altLang="en-US" dirty="0"/>
          </a:p>
          <a:p>
            <a:r>
              <a:rPr lang="en-US" altLang="en-US" dirty="0"/>
              <a:t>Multilevel-feedback-queue scheduler defined by the following parameters:</a:t>
            </a:r>
            <a:endParaRPr lang="en-US" altLang="en-US" dirty="0"/>
          </a:p>
          <a:p>
            <a:pPr lvl="1"/>
            <a:r>
              <a:rPr lang="en-US" altLang="en-US" dirty="0"/>
              <a:t>Number of queues</a:t>
            </a:r>
            <a:endParaRPr lang="en-US" altLang="en-US" dirty="0"/>
          </a:p>
          <a:p>
            <a:pPr lvl="1"/>
            <a:r>
              <a:rPr lang="en-US" altLang="en-US" dirty="0"/>
              <a:t>Scheduling algorithms for each queue</a:t>
            </a:r>
            <a:endParaRPr lang="en-US" altLang="en-US" dirty="0"/>
          </a:p>
          <a:p>
            <a:pPr lvl="1"/>
            <a:r>
              <a:rPr lang="en-US" altLang="en-US" dirty="0"/>
              <a:t>Method used to determine when to upgrade a process</a:t>
            </a:r>
            <a:endParaRPr lang="en-US" altLang="en-US" dirty="0"/>
          </a:p>
          <a:p>
            <a:pPr lvl="1"/>
            <a:r>
              <a:rPr lang="en-US" altLang="en-US" dirty="0"/>
              <a:t>Method used to determine when to demote a process</a:t>
            </a:r>
            <a:endParaRPr lang="en-US" altLang="en-US" dirty="0"/>
          </a:p>
          <a:p>
            <a:pPr lvl="1"/>
            <a:r>
              <a:rPr lang="en-US" altLang="en-US" dirty="0"/>
              <a:t>Method used to determine which queue a process will enter when that process needs service</a:t>
            </a:r>
            <a:endParaRPr lang="en-US" altLang="en-US" dirty="0"/>
          </a:p>
          <a:p>
            <a:r>
              <a:rPr lang="en-US" altLang="en-US" dirty="0"/>
              <a:t>Aging can be implemented using multilevel feedback queue</a:t>
            </a:r>
            <a:endParaRPr lang="en-US"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a:xfrm>
            <a:off x="1238137" y="42179"/>
            <a:ext cx="8186349" cy="679450"/>
          </a:xfrm>
        </p:spPr>
        <p:txBody>
          <a:bodyPr/>
          <a:lstStyle/>
          <a:p>
            <a:pPr eaLnBrk="1" hangingPunct="1"/>
            <a:r>
              <a:rPr lang="en-US" altLang="en-US" dirty="0"/>
              <a:t>Example of Multilevel Feedback Queue</a:t>
            </a:r>
            <a:endParaRPr lang="en-US" altLang="en-US" dirty="0"/>
          </a:p>
        </p:txBody>
      </p:sp>
      <p:sp>
        <p:nvSpPr>
          <p:cNvPr id="59394" name="Rectangle 3"/>
          <p:cNvSpPr>
            <a:spLocks noGrp="1" noChangeArrowheads="1"/>
          </p:cNvSpPr>
          <p:nvPr>
            <p:ph type="body" idx="1"/>
          </p:nvPr>
        </p:nvSpPr>
        <p:spPr>
          <a:xfrm>
            <a:off x="806449" y="1101013"/>
            <a:ext cx="4742319" cy="4663180"/>
          </a:xfrm>
        </p:spPr>
        <p:txBody>
          <a:bodyPr/>
          <a:lstStyle/>
          <a:p>
            <a:r>
              <a:rPr lang="en-US" altLang="en-US" dirty="0"/>
              <a:t>Three queues: </a:t>
            </a:r>
            <a:endParaRPr lang="en-US" altLang="en-US" dirty="0"/>
          </a:p>
          <a:p>
            <a:pPr lvl="1"/>
            <a:r>
              <a:rPr lang="en-US" altLang="en-US" sz="1600" i="1" dirty="0"/>
              <a:t>Q</a:t>
            </a:r>
            <a:r>
              <a:rPr lang="en-US" altLang="en-US" sz="1600" baseline="-25000" dirty="0"/>
              <a:t>0</a:t>
            </a:r>
            <a:r>
              <a:rPr lang="en-US" altLang="en-US" sz="1600" dirty="0"/>
              <a:t> – RR with time quantum 8 milliseconds</a:t>
            </a:r>
            <a:endParaRPr lang="en-US" altLang="en-US" sz="1600" dirty="0"/>
          </a:p>
          <a:p>
            <a:pPr lvl="1"/>
            <a:r>
              <a:rPr lang="en-US" altLang="en-US" sz="1600" i="1" dirty="0"/>
              <a:t>Q</a:t>
            </a:r>
            <a:r>
              <a:rPr lang="en-US" altLang="en-US" sz="1600" baseline="-25000" dirty="0"/>
              <a:t>1</a:t>
            </a:r>
            <a:r>
              <a:rPr lang="en-US" altLang="en-US" sz="1600" dirty="0"/>
              <a:t> – RR time quantum 16 milliseconds</a:t>
            </a:r>
            <a:endParaRPr lang="en-US" altLang="en-US" sz="1600" dirty="0"/>
          </a:p>
          <a:p>
            <a:pPr lvl="1"/>
            <a:r>
              <a:rPr lang="en-US" altLang="en-US" sz="1600" i="1" dirty="0"/>
              <a:t>Q</a:t>
            </a:r>
            <a:r>
              <a:rPr lang="en-US" altLang="en-US" sz="1600" baseline="-25000" dirty="0"/>
              <a:t>2</a:t>
            </a:r>
            <a:r>
              <a:rPr lang="en-US" altLang="en-US" sz="1600" dirty="0"/>
              <a:t> – FCFS</a:t>
            </a:r>
            <a:endParaRPr lang="en-US" altLang="en-US" sz="1400" dirty="0"/>
          </a:p>
          <a:p>
            <a:r>
              <a:rPr lang="en-US" altLang="en-US" dirty="0"/>
              <a:t>Scheduling</a:t>
            </a:r>
            <a:endParaRPr lang="en-US" altLang="en-US" dirty="0"/>
          </a:p>
          <a:p>
            <a:pPr lvl="1"/>
            <a:r>
              <a:rPr lang="en-US" altLang="en-US" sz="1600" dirty="0"/>
              <a:t>A new process enters queue </a:t>
            </a:r>
            <a:r>
              <a:rPr lang="en-US" altLang="en-US" sz="1600" i="1" dirty="0"/>
              <a:t>Q</a:t>
            </a:r>
            <a:r>
              <a:rPr lang="en-US" altLang="en-US" sz="1600" i="1" baseline="-25000" dirty="0"/>
              <a:t>0</a:t>
            </a:r>
            <a:r>
              <a:rPr lang="en-US" altLang="en-US" sz="1600" i="1" dirty="0"/>
              <a:t> </a:t>
            </a:r>
            <a:r>
              <a:rPr lang="en-US" altLang="en-US" sz="1600" dirty="0"/>
              <a:t>which is served</a:t>
            </a:r>
            <a:r>
              <a:rPr lang="en-US" altLang="en-US" sz="1600" i="1" dirty="0"/>
              <a:t> </a:t>
            </a:r>
            <a:r>
              <a:rPr lang="en-US" altLang="en-US" sz="1600" dirty="0"/>
              <a:t>in</a:t>
            </a:r>
            <a:r>
              <a:rPr lang="en-US" altLang="en-US" sz="1600" i="1" dirty="0"/>
              <a:t> </a:t>
            </a:r>
            <a:r>
              <a:rPr lang="en-US" altLang="en-US" sz="1600" dirty="0"/>
              <a:t>RR</a:t>
            </a:r>
            <a:endParaRPr lang="en-US" altLang="en-US" sz="1600" dirty="0"/>
          </a:p>
          <a:p>
            <a:pPr lvl="2"/>
            <a:r>
              <a:rPr lang="en-US" altLang="en-US" sz="1400" dirty="0"/>
              <a:t>When it gains CPU, the process receives 8 milliseconds</a:t>
            </a:r>
            <a:endParaRPr lang="en-US" altLang="en-US" sz="1400" dirty="0"/>
          </a:p>
          <a:p>
            <a:pPr lvl="2"/>
            <a:r>
              <a:rPr lang="en-US" altLang="en-US" sz="1400" dirty="0"/>
              <a:t>If it does not finish in 8 milliseconds, the process  is moved to queue </a:t>
            </a:r>
            <a:r>
              <a:rPr lang="en-US" altLang="en-US" sz="1400" i="1" dirty="0"/>
              <a:t>Q</a:t>
            </a:r>
            <a:r>
              <a:rPr lang="en-US" altLang="en-US" sz="1400" baseline="-25000" dirty="0"/>
              <a:t>1</a:t>
            </a:r>
            <a:endParaRPr lang="en-US" altLang="en-US" sz="1400" dirty="0"/>
          </a:p>
          <a:p>
            <a:pPr lvl="1"/>
            <a:r>
              <a:rPr lang="en-US" altLang="en-US" sz="1600" dirty="0"/>
              <a:t>At </a:t>
            </a:r>
            <a:r>
              <a:rPr lang="en-US" altLang="en-US" sz="1600" i="1" dirty="0"/>
              <a:t>Q</a:t>
            </a:r>
            <a:r>
              <a:rPr lang="en-US" altLang="en-US" sz="1600" baseline="-25000" dirty="0"/>
              <a:t>1</a:t>
            </a:r>
            <a:r>
              <a:rPr lang="en-US" altLang="en-US" sz="1600" dirty="0"/>
              <a:t> job is again served in RR and receives 16 additional milliseconds</a:t>
            </a:r>
            <a:endParaRPr lang="en-US" altLang="en-US" sz="1600" dirty="0"/>
          </a:p>
          <a:p>
            <a:pPr lvl="2"/>
            <a:r>
              <a:rPr lang="en-US" altLang="en-US" sz="1400" dirty="0"/>
              <a:t>If it still does not complete, it is preempted and moved to queue </a:t>
            </a:r>
            <a:r>
              <a:rPr lang="en-US" altLang="en-US" sz="1400" i="1" dirty="0"/>
              <a:t>Q</a:t>
            </a:r>
            <a:r>
              <a:rPr lang="en-US" altLang="en-US" sz="1400" baseline="-25000" dirty="0"/>
              <a:t>2</a:t>
            </a:r>
            <a:endParaRPr lang="en-US" altLang="en-US" sz="1400" dirty="0"/>
          </a:p>
        </p:txBody>
      </p:sp>
      <p:pic>
        <p:nvPicPr>
          <p:cNvPr id="59395"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548769" y="2673752"/>
            <a:ext cx="3344406" cy="2031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a:xfrm>
            <a:off x="457200" y="111760"/>
            <a:ext cx="8229600" cy="622988"/>
          </a:xfrm>
        </p:spPr>
        <p:txBody>
          <a:bodyPr/>
          <a:lstStyle/>
          <a:p>
            <a:pPr eaLnBrk="1" hangingPunct="1"/>
            <a:r>
              <a:rPr lang="en-US" altLang="en-US" dirty="0"/>
              <a:t>Thread Scheduling</a:t>
            </a:r>
            <a:endParaRPr lang="en-US" altLang="en-US" dirty="0"/>
          </a:p>
        </p:txBody>
      </p:sp>
      <p:sp>
        <p:nvSpPr>
          <p:cNvPr id="61442" name="Rectangle 3"/>
          <p:cNvSpPr>
            <a:spLocks noGrp="1" noChangeArrowheads="1"/>
          </p:cNvSpPr>
          <p:nvPr>
            <p:ph type="body" idx="1"/>
          </p:nvPr>
        </p:nvSpPr>
        <p:spPr>
          <a:xfrm>
            <a:off x="844550" y="1087121"/>
            <a:ext cx="7661275" cy="3569970"/>
          </a:xfrm>
        </p:spPr>
        <p:txBody>
          <a:bodyPr/>
          <a:lstStyle/>
          <a:p>
            <a:r>
              <a:rPr lang="en-US" altLang="en-US" dirty="0"/>
              <a:t>Distinction between user-level and kernel-level threads</a:t>
            </a:r>
            <a:endParaRPr lang="en-US" altLang="en-US" dirty="0"/>
          </a:p>
          <a:p>
            <a:r>
              <a:rPr lang="en-US" altLang="en-US" dirty="0"/>
              <a:t>When threads supported, threads scheduled, not processes</a:t>
            </a:r>
            <a:endParaRPr lang="en-US" altLang="en-US" dirty="0"/>
          </a:p>
          <a:p>
            <a:r>
              <a:rPr lang="en-US" altLang="en-US" dirty="0"/>
              <a:t>Many-to-one and many-to-many models, thread library schedules user-level threads to run on LWP</a:t>
            </a:r>
            <a:endParaRPr lang="en-US" altLang="en-US" dirty="0"/>
          </a:p>
          <a:p>
            <a:pPr lvl="1"/>
            <a:r>
              <a:rPr lang="en-US" altLang="en-US" dirty="0"/>
              <a:t>Known as </a:t>
            </a:r>
            <a:r>
              <a:rPr lang="en-US" altLang="en-US" b="1" dirty="0">
                <a:solidFill>
                  <a:srgbClr val="006699"/>
                </a:solidFill>
                <a:latin typeface="+mj-lt"/>
              </a:rPr>
              <a:t>process-contention</a:t>
            </a:r>
            <a:r>
              <a:rPr lang="en-US" altLang="en-US" b="1" dirty="0">
                <a:solidFill>
                  <a:srgbClr val="3366FF"/>
                </a:solidFill>
              </a:rPr>
              <a:t> </a:t>
            </a:r>
            <a:r>
              <a:rPr lang="en-US" altLang="en-US" b="1" dirty="0">
                <a:solidFill>
                  <a:srgbClr val="006699"/>
                </a:solidFill>
                <a:latin typeface="+mj-lt"/>
              </a:rPr>
              <a:t>scope</a:t>
            </a:r>
            <a:r>
              <a:rPr lang="en-US" altLang="en-US" b="1" dirty="0">
                <a:solidFill>
                  <a:srgbClr val="3366FF"/>
                </a:solidFill>
              </a:rPr>
              <a:t> </a:t>
            </a:r>
            <a:r>
              <a:rPr lang="en-US" altLang="en-US" dirty="0"/>
              <a:t>(</a:t>
            </a:r>
            <a:r>
              <a:rPr lang="en-US" altLang="en-US" b="1" dirty="0">
                <a:solidFill>
                  <a:srgbClr val="006699"/>
                </a:solidFill>
                <a:latin typeface="+mj-lt"/>
              </a:rPr>
              <a:t>PCS</a:t>
            </a:r>
            <a:r>
              <a:rPr lang="en-US" altLang="en-US" dirty="0"/>
              <a:t>)</a:t>
            </a:r>
            <a:r>
              <a:rPr lang="en-US" altLang="en-US" b="1" dirty="0"/>
              <a:t> </a:t>
            </a:r>
            <a:r>
              <a:rPr lang="en-US" altLang="en-US" dirty="0"/>
              <a:t>since scheduling competition is within the process</a:t>
            </a:r>
            <a:endParaRPr lang="en-US" altLang="en-US" dirty="0"/>
          </a:p>
          <a:p>
            <a:pPr lvl="1"/>
            <a:r>
              <a:rPr lang="en-US" altLang="en-US" dirty="0"/>
              <a:t>Typically done via priority set by programmer</a:t>
            </a:r>
            <a:endParaRPr lang="en-US" altLang="en-US" dirty="0"/>
          </a:p>
          <a:p>
            <a:r>
              <a:rPr lang="en-US" altLang="en-US" dirty="0"/>
              <a:t>Kernel thread scheduled onto available CPU is </a:t>
            </a:r>
            <a:r>
              <a:rPr lang="en-US" altLang="en-US" b="1" dirty="0">
                <a:solidFill>
                  <a:srgbClr val="006699"/>
                </a:solidFill>
                <a:latin typeface="+mj-lt"/>
              </a:rPr>
              <a:t>system-contention</a:t>
            </a:r>
            <a:r>
              <a:rPr lang="en-US" altLang="en-US" b="1" dirty="0">
                <a:solidFill>
                  <a:srgbClr val="3366FF"/>
                </a:solidFill>
              </a:rPr>
              <a:t> </a:t>
            </a:r>
            <a:r>
              <a:rPr lang="en-US" altLang="en-US" b="1" dirty="0">
                <a:solidFill>
                  <a:srgbClr val="006699"/>
                </a:solidFill>
                <a:latin typeface="+mj-lt"/>
              </a:rPr>
              <a:t>scope</a:t>
            </a:r>
            <a:r>
              <a:rPr lang="en-US" altLang="en-US" b="1" dirty="0"/>
              <a:t> </a:t>
            </a:r>
            <a:r>
              <a:rPr lang="en-US" altLang="en-US" dirty="0"/>
              <a:t>(</a:t>
            </a:r>
            <a:r>
              <a:rPr lang="en-US" altLang="en-US" b="1" dirty="0">
                <a:solidFill>
                  <a:srgbClr val="006699"/>
                </a:solidFill>
                <a:latin typeface="+mj-lt"/>
              </a:rPr>
              <a:t>SCS</a:t>
            </a:r>
            <a:r>
              <a:rPr lang="en-US" altLang="en-US" dirty="0"/>
              <a:t>) – competition among all threads in system</a:t>
            </a:r>
            <a:endParaRPr lang="en-US"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a:xfrm>
            <a:off x="709613" y="175437"/>
            <a:ext cx="7977187" cy="576262"/>
          </a:xfrm>
        </p:spPr>
        <p:txBody>
          <a:bodyPr/>
          <a:lstStyle/>
          <a:p>
            <a:pPr eaLnBrk="1" hangingPunct="1"/>
            <a:r>
              <a:rPr lang="en-US" altLang="en-US" dirty="0"/>
              <a:t>Pthread Scheduling</a:t>
            </a:r>
            <a:endParaRPr lang="en-US" altLang="en-US" dirty="0"/>
          </a:p>
        </p:txBody>
      </p:sp>
      <p:sp>
        <p:nvSpPr>
          <p:cNvPr id="63490" name="Rectangle 3"/>
          <p:cNvSpPr>
            <a:spLocks noGrp="1" noChangeArrowheads="1"/>
          </p:cNvSpPr>
          <p:nvPr>
            <p:ph type="body" idx="1"/>
          </p:nvPr>
        </p:nvSpPr>
        <p:spPr>
          <a:xfrm>
            <a:off x="849085" y="1137920"/>
            <a:ext cx="7623109" cy="3521710"/>
          </a:xfrm>
        </p:spPr>
        <p:txBody>
          <a:bodyPr/>
          <a:lstStyle/>
          <a:p>
            <a:r>
              <a:rPr lang="en-US" altLang="en-US" dirty="0"/>
              <a:t>API allows specifying either PCS or SCS during thread creation</a:t>
            </a:r>
            <a:endParaRPr lang="en-US" altLang="en-US" dirty="0"/>
          </a:p>
          <a:p>
            <a:pPr lvl="1"/>
            <a:r>
              <a:rPr lang="en-US" altLang="en-US" dirty="0"/>
              <a:t>PTHREAD_SCOPE_PROCESS schedules threads using PCS scheduling</a:t>
            </a:r>
            <a:endParaRPr lang="en-US" altLang="en-US" dirty="0"/>
          </a:p>
          <a:p>
            <a:pPr lvl="1"/>
            <a:r>
              <a:rPr lang="en-US" altLang="en-US" dirty="0"/>
              <a:t>PTHREAD_SCOPE_SYSTEM schedules threads using SCS scheduling</a:t>
            </a:r>
            <a:endParaRPr lang="en-US" altLang="en-US" dirty="0"/>
          </a:p>
          <a:p>
            <a:r>
              <a:rPr lang="en-US" altLang="en-US" dirty="0"/>
              <a:t>Can be limited by OS – Linux and macOS only allow PTHREAD_SCOPE_SYSTEM</a:t>
            </a:r>
            <a:endParaRPr lang="en-US"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a:xfrm>
            <a:off x="783770" y="112762"/>
            <a:ext cx="7903029" cy="576262"/>
          </a:xfrm>
        </p:spPr>
        <p:txBody>
          <a:bodyPr/>
          <a:lstStyle/>
          <a:p>
            <a:pPr eaLnBrk="1" hangingPunct="1"/>
            <a:r>
              <a:rPr lang="en-US" altLang="en-US" dirty="0"/>
              <a:t>Pthread Scheduling API</a:t>
            </a:r>
            <a:endParaRPr lang="en-US" altLang="en-US" dirty="0"/>
          </a:p>
        </p:txBody>
      </p:sp>
      <p:sp>
        <p:nvSpPr>
          <p:cNvPr id="65538" name="Rectangle 3"/>
          <p:cNvSpPr>
            <a:spLocks noGrp="1" noChangeArrowheads="1"/>
          </p:cNvSpPr>
          <p:nvPr>
            <p:ph type="body" idx="1"/>
          </p:nvPr>
        </p:nvSpPr>
        <p:spPr>
          <a:xfrm>
            <a:off x="1538288" y="942975"/>
            <a:ext cx="6818312" cy="4919663"/>
          </a:xfrm>
        </p:spPr>
        <p:txBody>
          <a:bodyPr/>
          <a:lstStyle/>
          <a:p>
            <a:pPr marL="0" indent="0">
              <a:buFont typeface="Monotype Sorts" pitchFamily="-84" charset="2"/>
              <a:buNone/>
            </a:pPr>
            <a:r>
              <a:rPr lang="en-US" altLang="en-US" sz="1400" dirty="0">
                <a:latin typeface="Courier New" panose="02070309020205020404" pitchFamily="49" charset="0"/>
              </a:rPr>
              <a:t>#include &lt;</a:t>
            </a:r>
            <a:r>
              <a:rPr lang="en-US" altLang="en-US" sz="1400" dirty="0" err="1">
                <a:latin typeface="Courier New" panose="02070309020205020404" pitchFamily="49" charset="0"/>
              </a:rPr>
              <a:t>pthread.h</a:t>
            </a:r>
            <a:r>
              <a:rPr lang="en-US" altLang="en-US" sz="1400" dirty="0">
                <a:latin typeface="Courier New" panose="02070309020205020404" pitchFamily="49" charset="0"/>
              </a:rPr>
              <a:t>&gt; </a:t>
            </a:r>
            <a:endParaRPr lang="en-US" altLang="en-US" sz="1400" dirty="0">
              <a:latin typeface="Courier New" panose="02070309020205020404" pitchFamily="49" charset="0"/>
            </a:endParaRPr>
          </a:p>
          <a:p>
            <a:pPr marL="0" indent="0">
              <a:buFont typeface="Monotype Sorts" pitchFamily="-84" charset="2"/>
              <a:buNone/>
            </a:pPr>
            <a:r>
              <a:rPr lang="en-US" altLang="en-US" sz="1400" dirty="0">
                <a:latin typeface="Courier New" panose="02070309020205020404" pitchFamily="49" charset="0"/>
              </a:rPr>
              <a:t>#include &lt;</a:t>
            </a:r>
            <a:r>
              <a:rPr lang="en-US" altLang="en-US" sz="1400" dirty="0" err="1">
                <a:latin typeface="Courier New" panose="02070309020205020404" pitchFamily="49" charset="0"/>
              </a:rPr>
              <a:t>stdio.h</a:t>
            </a:r>
            <a:r>
              <a:rPr lang="en-US" altLang="en-US" sz="1400" dirty="0">
                <a:latin typeface="Courier New" panose="02070309020205020404" pitchFamily="49" charset="0"/>
              </a:rPr>
              <a:t>&gt; </a:t>
            </a:r>
            <a:endParaRPr lang="en-US" altLang="en-US" sz="1400" dirty="0">
              <a:latin typeface="Courier New" panose="02070309020205020404" pitchFamily="49" charset="0"/>
            </a:endParaRPr>
          </a:p>
          <a:p>
            <a:pPr marL="0" indent="0">
              <a:buFont typeface="Monotype Sorts" pitchFamily="-84" charset="2"/>
              <a:buNone/>
            </a:pPr>
            <a:r>
              <a:rPr lang="en-US" altLang="en-US" sz="1400" dirty="0">
                <a:latin typeface="Courier New" panose="02070309020205020404" pitchFamily="49" charset="0"/>
              </a:rPr>
              <a:t>#define NUM_THREADS 5 </a:t>
            </a:r>
            <a:endParaRPr lang="en-US" altLang="en-US" sz="1400" dirty="0">
              <a:latin typeface="Courier New" panose="02070309020205020404" pitchFamily="49" charset="0"/>
            </a:endParaRPr>
          </a:p>
          <a:p>
            <a:pPr marL="0" indent="0">
              <a:buFont typeface="Monotype Sorts" pitchFamily="-84" charset="2"/>
              <a:buNone/>
            </a:pPr>
            <a:r>
              <a:rPr lang="en-US" altLang="en-US" sz="1400" dirty="0">
                <a:latin typeface="Courier New" panose="02070309020205020404" pitchFamily="49" charset="0"/>
              </a:rPr>
              <a:t>int main(int </a:t>
            </a:r>
            <a:r>
              <a:rPr lang="en-US" altLang="en-US" sz="1400" dirty="0" err="1">
                <a:latin typeface="Courier New" panose="02070309020205020404" pitchFamily="49" charset="0"/>
              </a:rPr>
              <a:t>argc</a:t>
            </a:r>
            <a:r>
              <a:rPr lang="en-US" altLang="en-US" sz="1400" dirty="0">
                <a:latin typeface="Courier New" panose="02070309020205020404" pitchFamily="49" charset="0"/>
              </a:rPr>
              <a:t>, char *</a:t>
            </a:r>
            <a:r>
              <a:rPr lang="en-US" altLang="en-US" sz="1400" dirty="0" err="1">
                <a:latin typeface="Courier New" panose="02070309020205020404" pitchFamily="49" charset="0"/>
              </a:rPr>
              <a:t>argv</a:t>
            </a:r>
            <a:r>
              <a:rPr lang="en-US" altLang="en-US" sz="1400" dirty="0">
                <a:latin typeface="Courier New" panose="02070309020205020404" pitchFamily="49" charset="0"/>
              </a:rPr>
              <a:t>[]) { </a:t>
            </a:r>
            <a:endParaRPr lang="en-US" altLang="en-US" sz="1400" dirty="0">
              <a:latin typeface="Courier New" panose="02070309020205020404" pitchFamily="49" charset="0"/>
            </a:endParaRPr>
          </a:p>
          <a:p>
            <a:pPr marL="0" indent="0">
              <a:buFont typeface="Monotype Sorts" pitchFamily="-84" charset="2"/>
              <a:buNone/>
            </a:pPr>
            <a:r>
              <a:rPr lang="en-US" altLang="en-US" sz="1400" dirty="0">
                <a:latin typeface="Courier New" panose="02070309020205020404" pitchFamily="49" charset="0"/>
              </a:rPr>
              <a:t>   int </a:t>
            </a:r>
            <a:r>
              <a:rPr lang="en-US" altLang="en-US" sz="1400" dirty="0" err="1">
                <a:latin typeface="Courier New" panose="02070309020205020404" pitchFamily="49" charset="0"/>
              </a:rPr>
              <a:t>i</a:t>
            </a:r>
            <a:r>
              <a:rPr lang="en-US" altLang="en-US" sz="1400" dirty="0">
                <a:latin typeface="Courier New" panose="02070309020205020404" pitchFamily="49" charset="0"/>
              </a:rPr>
              <a:t>, scope;</a:t>
            </a:r>
            <a:br>
              <a:rPr lang="en-US" altLang="en-US" sz="1400" dirty="0">
                <a:latin typeface="Courier New" panose="02070309020205020404" pitchFamily="49" charset="0"/>
              </a:rPr>
            </a:br>
            <a:r>
              <a:rPr lang="en-US" altLang="en-US" sz="1400" dirty="0">
                <a:latin typeface="Courier New" panose="02070309020205020404" pitchFamily="49" charset="0"/>
              </a:rPr>
              <a:t>   </a:t>
            </a:r>
            <a:r>
              <a:rPr lang="en-US" altLang="en-US" sz="1400" dirty="0" err="1">
                <a:latin typeface="Courier New" panose="02070309020205020404" pitchFamily="49" charset="0"/>
              </a:rPr>
              <a:t>pthread_t</a:t>
            </a:r>
            <a:r>
              <a:rPr lang="en-US" altLang="en-US" sz="1400" dirty="0">
                <a:latin typeface="Courier New" panose="02070309020205020404" pitchFamily="49" charset="0"/>
              </a:rPr>
              <a:t> </a:t>
            </a:r>
            <a:r>
              <a:rPr lang="en-US" altLang="en-US" sz="1400" dirty="0" err="1">
                <a:latin typeface="Courier New" panose="02070309020205020404" pitchFamily="49" charset="0"/>
              </a:rPr>
              <a:t>tid</a:t>
            </a:r>
            <a:r>
              <a:rPr lang="en-US" altLang="en-US" sz="1400" dirty="0">
                <a:latin typeface="Courier New" panose="02070309020205020404" pitchFamily="49" charset="0"/>
              </a:rPr>
              <a:t>[NUM THREADS]; </a:t>
            </a:r>
            <a:endParaRPr lang="en-US" altLang="en-US" sz="1400" dirty="0">
              <a:latin typeface="Courier New" panose="02070309020205020404" pitchFamily="49" charset="0"/>
            </a:endParaRP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pthread_attr_t</a:t>
            </a:r>
            <a:r>
              <a:rPr lang="en-US" altLang="en-US" sz="1400" dirty="0">
                <a:latin typeface="Courier New" panose="02070309020205020404" pitchFamily="49" charset="0"/>
              </a:rPr>
              <a:t> </a:t>
            </a:r>
            <a:r>
              <a:rPr lang="en-US" altLang="en-US" sz="1400" dirty="0" err="1">
                <a:latin typeface="Courier New" panose="02070309020205020404" pitchFamily="49" charset="0"/>
              </a:rPr>
              <a:t>attr</a:t>
            </a:r>
            <a:r>
              <a:rPr lang="en-US" altLang="en-US" sz="1400" dirty="0">
                <a:latin typeface="Courier New" panose="02070309020205020404" pitchFamily="49" charset="0"/>
              </a:rPr>
              <a:t>; </a:t>
            </a:r>
            <a:endParaRPr lang="en-US" altLang="en-US" sz="1400" dirty="0">
              <a:latin typeface="Courier New" panose="02070309020205020404" pitchFamily="49" charset="0"/>
            </a:endParaRPr>
          </a:p>
          <a:p>
            <a:pPr marL="0" indent="0">
              <a:buFont typeface="Monotype Sorts" pitchFamily="-84" charset="2"/>
              <a:buNone/>
            </a:pPr>
            <a:r>
              <a:rPr lang="en-US" altLang="en-US" sz="1400" dirty="0">
                <a:latin typeface="Courier New" panose="02070309020205020404" pitchFamily="49" charset="0"/>
              </a:rPr>
              <a:t>   /* get the default attributes */ </a:t>
            </a:r>
            <a:endParaRPr lang="en-US" altLang="en-US" sz="1400" dirty="0">
              <a:latin typeface="Courier New" panose="02070309020205020404" pitchFamily="49" charset="0"/>
            </a:endParaRP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pthread_attr_init</a:t>
            </a:r>
            <a:r>
              <a:rPr lang="en-US" altLang="en-US" sz="1400" dirty="0">
                <a:latin typeface="Courier New" panose="02070309020205020404" pitchFamily="49" charset="0"/>
              </a:rPr>
              <a:t>(&amp;</a:t>
            </a:r>
            <a:r>
              <a:rPr lang="en-US" altLang="en-US" sz="1400" dirty="0" err="1">
                <a:latin typeface="Courier New" panose="02070309020205020404" pitchFamily="49" charset="0"/>
              </a:rPr>
              <a:t>attr</a:t>
            </a:r>
            <a:r>
              <a:rPr lang="en-US" altLang="en-US" sz="1400" dirty="0">
                <a:latin typeface="Courier New" panose="02070309020205020404" pitchFamily="49" charset="0"/>
              </a:rPr>
              <a:t>); </a:t>
            </a:r>
            <a:endParaRPr lang="en-US" altLang="en-US" sz="1400" dirty="0">
              <a:latin typeface="Courier New" panose="02070309020205020404" pitchFamily="49" charset="0"/>
            </a:endParaRPr>
          </a:p>
          <a:p>
            <a:pPr marL="0" indent="0">
              <a:buFont typeface="Monotype Sorts" pitchFamily="-84" charset="2"/>
              <a:buNone/>
            </a:pPr>
            <a:r>
              <a:rPr lang="en-US" altLang="en-US" sz="1400" dirty="0">
                <a:latin typeface="Courier New" panose="02070309020205020404" pitchFamily="49" charset="0"/>
              </a:rPr>
              <a:t>   /* first inquire on the current scope */</a:t>
            </a:r>
            <a:br>
              <a:rPr lang="en-US" altLang="en-US" sz="1400" dirty="0">
                <a:latin typeface="Courier New" panose="02070309020205020404" pitchFamily="49" charset="0"/>
              </a:rPr>
            </a:br>
            <a:r>
              <a:rPr lang="en-US" altLang="en-US" sz="1400" dirty="0">
                <a:latin typeface="Courier New" panose="02070309020205020404" pitchFamily="49" charset="0"/>
              </a:rPr>
              <a:t>   if (</a:t>
            </a:r>
            <a:r>
              <a:rPr lang="en-US" altLang="en-US" sz="1400" dirty="0" err="1">
                <a:latin typeface="Courier New" panose="02070309020205020404" pitchFamily="49" charset="0"/>
              </a:rPr>
              <a:t>pthread_attr_getscope</a:t>
            </a:r>
            <a:r>
              <a:rPr lang="en-US" altLang="en-US" sz="1400" dirty="0">
                <a:latin typeface="Courier New" panose="02070309020205020404" pitchFamily="49" charset="0"/>
              </a:rPr>
              <a:t>(&amp;</a:t>
            </a:r>
            <a:r>
              <a:rPr lang="en-US" altLang="en-US" sz="1400" dirty="0" err="1">
                <a:latin typeface="Courier New" panose="02070309020205020404" pitchFamily="49" charset="0"/>
              </a:rPr>
              <a:t>attr</a:t>
            </a:r>
            <a:r>
              <a:rPr lang="en-US" altLang="en-US" sz="1400" dirty="0">
                <a:latin typeface="Courier New" panose="02070309020205020404" pitchFamily="49" charset="0"/>
              </a:rPr>
              <a:t>, &amp;scope) != 0) </a:t>
            </a:r>
            <a:endParaRPr lang="en-US" altLang="en-US" sz="1400" dirty="0">
              <a:latin typeface="Courier New" panose="02070309020205020404" pitchFamily="49" charset="0"/>
            </a:endParaRP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fprintf</a:t>
            </a:r>
            <a:r>
              <a:rPr lang="en-US" altLang="en-US" sz="1400" dirty="0">
                <a:latin typeface="Courier New" panose="02070309020205020404" pitchFamily="49" charset="0"/>
              </a:rPr>
              <a:t>(stderr, "Unable to get scheduling scope\n"); </a:t>
            </a:r>
            <a:endParaRPr lang="en-US" altLang="en-US" sz="1400" dirty="0">
              <a:latin typeface="Courier New" panose="02070309020205020404" pitchFamily="49" charset="0"/>
            </a:endParaRPr>
          </a:p>
          <a:p>
            <a:pPr marL="0" indent="0">
              <a:buFont typeface="Monotype Sorts" pitchFamily="-84" charset="2"/>
              <a:buNone/>
            </a:pPr>
            <a:r>
              <a:rPr lang="en-US" altLang="en-US" sz="1400" dirty="0">
                <a:latin typeface="Courier New" panose="02070309020205020404" pitchFamily="49" charset="0"/>
              </a:rPr>
              <a:t>   else { </a:t>
            </a:r>
            <a:endParaRPr lang="en-US" altLang="en-US" sz="1400" dirty="0">
              <a:latin typeface="Courier New" panose="02070309020205020404" pitchFamily="49" charset="0"/>
            </a:endParaRPr>
          </a:p>
          <a:p>
            <a:pPr marL="0" indent="0">
              <a:buFont typeface="Monotype Sorts" pitchFamily="-84" charset="2"/>
              <a:buNone/>
            </a:pPr>
            <a:r>
              <a:rPr lang="en-US" altLang="en-US" sz="1400" dirty="0">
                <a:latin typeface="Courier New" panose="02070309020205020404" pitchFamily="49" charset="0"/>
              </a:rPr>
              <a:t>      if (scope == PTHREAD_SCOPE_PROCESS) </a:t>
            </a:r>
            <a:endParaRPr lang="en-US" altLang="en-US" sz="1400" dirty="0">
              <a:latin typeface="Courier New" panose="02070309020205020404" pitchFamily="49" charset="0"/>
            </a:endParaRP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printf</a:t>
            </a:r>
            <a:r>
              <a:rPr lang="en-US" altLang="en-US" sz="1400" dirty="0">
                <a:latin typeface="Courier New" panose="02070309020205020404" pitchFamily="49" charset="0"/>
              </a:rPr>
              <a:t>("PTHREAD_SCOPE_PROCESS"); </a:t>
            </a:r>
            <a:endParaRPr lang="en-US" altLang="en-US" sz="1400" dirty="0">
              <a:latin typeface="Courier New" panose="02070309020205020404" pitchFamily="49" charset="0"/>
            </a:endParaRPr>
          </a:p>
          <a:p>
            <a:pPr marL="0" indent="0">
              <a:buFont typeface="Monotype Sorts" pitchFamily="-84" charset="2"/>
              <a:buNone/>
            </a:pPr>
            <a:r>
              <a:rPr lang="en-US" altLang="en-US" sz="1400" dirty="0">
                <a:latin typeface="Courier New" panose="02070309020205020404" pitchFamily="49" charset="0"/>
              </a:rPr>
              <a:t>      else if (scope == PTHREAD_SCOPE_SYSTEM) </a:t>
            </a:r>
            <a:endParaRPr lang="en-US" altLang="en-US" sz="1400" dirty="0">
              <a:latin typeface="Courier New" panose="02070309020205020404" pitchFamily="49" charset="0"/>
            </a:endParaRP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printf</a:t>
            </a:r>
            <a:r>
              <a:rPr lang="en-US" altLang="en-US" sz="1400" dirty="0">
                <a:latin typeface="Courier New" panose="02070309020205020404" pitchFamily="49" charset="0"/>
              </a:rPr>
              <a:t>("PTHREAD_SCOPE_SYSTEM"); </a:t>
            </a:r>
            <a:endParaRPr lang="en-US" altLang="en-US" sz="1400" dirty="0">
              <a:latin typeface="Courier New" panose="02070309020205020404" pitchFamily="49" charset="0"/>
            </a:endParaRPr>
          </a:p>
          <a:p>
            <a:pPr marL="0" indent="0">
              <a:buFont typeface="Monotype Sorts" pitchFamily="-84" charset="2"/>
              <a:buNone/>
            </a:pPr>
            <a:r>
              <a:rPr lang="en-US" altLang="en-US" sz="1400" dirty="0">
                <a:latin typeface="Courier New" panose="02070309020205020404" pitchFamily="49" charset="0"/>
              </a:rPr>
              <a:t>      else</a:t>
            </a:r>
            <a:br>
              <a:rPr lang="en-US" altLang="en-US" sz="1400" dirty="0">
                <a:latin typeface="Courier New" panose="02070309020205020404" pitchFamily="49" charset="0"/>
              </a:rPr>
            </a:br>
            <a:r>
              <a:rPr lang="en-US" altLang="en-US" sz="1400" dirty="0">
                <a:latin typeface="Courier New" panose="02070309020205020404" pitchFamily="49" charset="0"/>
              </a:rPr>
              <a:t>         </a:t>
            </a:r>
            <a:r>
              <a:rPr lang="en-US" altLang="en-US" sz="1400" dirty="0" err="1">
                <a:latin typeface="Courier New" panose="02070309020205020404" pitchFamily="49" charset="0"/>
              </a:rPr>
              <a:t>fprintf</a:t>
            </a:r>
            <a:r>
              <a:rPr lang="en-US" altLang="en-US" sz="1400" dirty="0">
                <a:latin typeface="Courier New" panose="02070309020205020404" pitchFamily="49" charset="0"/>
              </a:rPr>
              <a:t>(stderr, "Illegal scope value.\n"); </a:t>
            </a:r>
            <a:endParaRPr lang="en-US" altLang="en-US" sz="1400" dirty="0">
              <a:latin typeface="Courier New" panose="02070309020205020404" pitchFamily="49" charset="0"/>
            </a:endParaRPr>
          </a:p>
          <a:p>
            <a:pPr marL="0" indent="0">
              <a:buFont typeface="Monotype Sorts" pitchFamily="-84" charset="2"/>
              <a:buNone/>
            </a:pPr>
            <a:r>
              <a:rPr lang="en-US" altLang="en-US" sz="1400" dirty="0">
                <a:latin typeface="Courier New" panose="02070309020205020404" pitchFamily="49" charset="0"/>
              </a:rPr>
              <a:t>   } </a:t>
            </a:r>
            <a:endParaRPr lang="en-US" altLang="en-US" sz="1400" dirty="0">
              <a:latin typeface="Courier New" panose="02070309020205020404" pitchFamily="49"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a:xfrm>
            <a:off x="1066800" y="222868"/>
            <a:ext cx="7620000" cy="576262"/>
          </a:xfrm>
        </p:spPr>
        <p:txBody>
          <a:bodyPr/>
          <a:lstStyle/>
          <a:p>
            <a:pPr eaLnBrk="1" hangingPunct="1"/>
            <a:r>
              <a:rPr lang="en-US" altLang="en-US" dirty="0"/>
              <a:t>Histogram of CPU-burst Times</a:t>
            </a:r>
            <a:endParaRPr lang="en-US" altLang="en-US" dirty="0"/>
          </a:p>
        </p:txBody>
      </p:sp>
      <p:sp>
        <p:nvSpPr>
          <p:cNvPr id="13314" name="TextBox 2"/>
          <p:cNvSpPr txBox="1">
            <a:spLocks noChangeArrowheads="1"/>
          </p:cNvSpPr>
          <p:nvPr/>
        </p:nvSpPr>
        <p:spPr bwMode="auto">
          <a:xfrm>
            <a:off x="1279525" y="1323975"/>
            <a:ext cx="3725863"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panose="020B0600070205080204" pitchFamily="34" charset="-128"/>
              </a:defRPr>
            </a:lvl9pPr>
          </a:lstStyle>
          <a:p>
            <a:pPr>
              <a:spcBef>
                <a:spcPct val="0"/>
              </a:spcBef>
              <a:buClrTx/>
              <a:buSzTx/>
              <a:buFontTx/>
              <a:buNone/>
            </a:pPr>
            <a:r>
              <a:rPr kumimoji="0" lang="en-US" altLang="en-US">
                <a:latin typeface="Verdana" panose="020B0604030504040204" pitchFamily="34" charset="0"/>
              </a:rPr>
              <a:t>Large number of short bursts</a:t>
            </a:r>
            <a:endParaRPr kumimoji="0" lang="en-US" altLang="en-US">
              <a:latin typeface="Verdana" panose="020B0604030504040204" pitchFamily="34" charset="0"/>
            </a:endParaRPr>
          </a:p>
          <a:p>
            <a:pPr>
              <a:spcBef>
                <a:spcPct val="0"/>
              </a:spcBef>
              <a:buClrTx/>
              <a:buSzTx/>
              <a:buFontTx/>
              <a:buNone/>
            </a:pPr>
            <a:endParaRPr kumimoji="0" lang="en-US" altLang="en-US">
              <a:latin typeface="Verdana" panose="020B0604030504040204" pitchFamily="34" charset="0"/>
            </a:endParaRPr>
          </a:p>
          <a:p>
            <a:pPr>
              <a:spcBef>
                <a:spcPct val="0"/>
              </a:spcBef>
              <a:buClrTx/>
              <a:buSzTx/>
              <a:buFontTx/>
              <a:buNone/>
            </a:pPr>
            <a:r>
              <a:rPr kumimoji="0" lang="en-US" altLang="en-US">
                <a:latin typeface="Verdana" panose="020B0604030504040204" pitchFamily="34" charset="0"/>
              </a:rPr>
              <a:t>Small number of longer bursts</a:t>
            </a:r>
            <a:endParaRPr kumimoji="0" lang="en-US" altLang="en-US">
              <a:latin typeface="Verdana" panose="020B0604030504040204" pitchFamily="34" charset="0"/>
            </a:endParaRPr>
          </a:p>
        </p:txBody>
      </p:sp>
      <p:pic>
        <p:nvPicPr>
          <p:cNvPr id="13315"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417763" y="2479675"/>
            <a:ext cx="4922837" cy="294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a:xfrm>
            <a:off x="821094" y="139718"/>
            <a:ext cx="7837714" cy="576262"/>
          </a:xfrm>
        </p:spPr>
        <p:txBody>
          <a:bodyPr/>
          <a:lstStyle/>
          <a:p>
            <a:pPr eaLnBrk="1" hangingPunct="1"/>
            <a:r>
              <a:rPr lang="en-US" altLang="en-US" dirty="0"/>
              <a:t>Pthread Scheduling API</a:t>
            </a:r>
            <a:endParaRPr lang="en-US" altLang="en-US" dirty="0"/>
          </a:p>
        </p:txBody>
      </p:sp>
      <p:sp>
        <p:nvSpPr>
          <p:cNvPr id="67586" name="Rectangle 3"/>
          <p:cNvSpPr>
            <a:spLocks noGrp="1" noChangeArrowheads="1"/>
          </p:cNvSpPr>
          <p:nvPr>
            <p:ph type="body" idx="1"/>
          </p:nvPr>
        </p:nvSpPr>
        <p:spPr>
          <a:xfrm>
            <a:off x="973138" y="1193800"/>
            <a:ext cx="7321550" cy="4765675"/>
          </a:xfrm>
        </p:spPr>
        <p:txBody>
          <a:bodyPr/>
          <a:lstStyle/>
          <a:p>
            <a:pPr marL="0" indent="0">
              <a:buFont typeface="Monotype Sorts" pitchFamily="-84" charset="2"/>
              <a:buNone/>
            </a:pPr>
            <a:r>
              <a:rPr lang="en-US" altLang="en-US" sz="1700" dirty="0">
                <a:latin typeface="Courier New" panose="02070309020205020404" pitchFamily="49" charset="0"/>
              </a:rPr>
              <a:t>   /* set the scheduling algorithm to PCS or SCS */ </a:t>
            </a:r>
            <a:endParaRPr lang="en-US" altLang="en-US" sz="1700" dirty="0">
              <a:latin typeface="Courier New" panose="02070309020205020404" pitchFamily="49" charset="0"/>
            </a:endParaRPr>
          </a:p>
          <a:p>
            <a:pPr marL="0" indent="0">
              <a:buFont typeface="Monotype Sorts" pitchFamily="-84" charset="2"/>
              <a:buNone/>
            </a:pPr>
            <a:r>
              <a:rPr lang="en-US" altLang="en-US" sz="1700" dirty="0">
                <a:latin typeface="Courier New" panose="02070309020205020404" pitchFamily="49" charset="0"/>
              </a:rPr>
              <a:t>   </a:t>
            </a:r>
            <a:r>
              <a:rPr lang="en-US" altLang="en-US" sz="1700" dirty="0" err="1">
                <a:latin typeface="Courier New" panose="02070309020205020404" pitchFamily="49" charset="0"/>
              </a:rPr>
              <a:t>pthread_attr_setscope</a:t>
            </a:r>
            <a:r>
              <a:rPr lang="en-US" altLang="en-US" sz="1700" dirty="0">
                <a:latin typeface="Courier New" panose="02070309020205020404" pitchFamily="49" charset="0"/>
              </a:rPr>
              <a:t>(&amp;</a:t>
            </a:r>
            <a:r>
              <a:rPr lang="en-US" altLang="en-US" sz="1700" dirty="0" err="1">
                <a:latin typeface="Courier New" panose="02070309020205020404" pitchFamily="49" charset="0"/>
              </a:rPr>
              <a:t>attr</a:t>
            </a:r>
            <a:r>
              <a:rPr lang="en-US" altLang="en-US" sz="1700" dirty="0">
                <a:latin typeface="Courier New" panose="02070309020205020404" pitchFamily="49" charset="0"/>
              </a:rPr>
              <a:t>, PTHREAD_SCOPE_SYSTEM); </a:t>
            </a:r>
            <a:endParaRPr lang="en-US" altLang="en-US" sz="1700" dirty="0">
              <a:latin typeface="Courier New" panose="02070309020205020404" pitchFamily="49" charset="0"/>
            </a:endParaRPr>
          </a:p>
          <a:p>
            <a:pPr marL="0" indent="0">
              <a:buFont typeface="Monotype Sorts" pitchFamily="-84" charset="2"/>
              <a:buNone/>
            </a:pPr>
            <a:r>
              <a:rPr lang="en-US" altLang="en-US" sz="1700" dirty="0">
                <a:latin typeface="Courier New" panose="02070309020205020404" pitchFamily="49" charset="0"/>
              </a:rPr>
              <a:t>   /* create the threads */</a:t>
            </a:r>
            <a:br>
              <a:rPr lang="en-US" altLang="en-US" sz="1700" dirty="0">
                <a:latin typeface="Courier New" panose="02070309020205020404" pitchFamily="49" charset="0"/>
              </a:rPr>
            </a:br>
            <a:r>
              <a:rPr lang="en-US" altLang="en-US" sz="1700" dirty="0">
                <a:latin typeface="Courier New" panose="02070309020205020404" pitchFamily="49" charset="0"/>
              </a:rPr>
              <a:t>   for (</a:t>
            </a:r>
            <a:r>
              <a:rPr lang="en-US" altLang="en-US" sz="1700" dirty="0" err="1">
                <a:latin typeface="Courier New" panose="02070309020205020404" pitchFamily="49" charset="0"/>
              </a:rPr>
              <a:t>i</a:t>
            </a:r>
            <a:r>
              <a:rPr lang="en-US" altLang="en-US" sz="1700" dirty="0">
                <a:latin typeface="Courier New" panose="02070309020205020404" pitchFamily="49" charset="0"/>
              </a:rPr>
              <a:t> = 0; </a:t>
            </a:r>
            <a:r>
              <a:rPr lang="en-US" altLang="en-US" sz="1700" dirty="0" err="1">
                <a:latin typeface="Courier New" panose="02070309020205020404" pitchFamily="49" charset="0"/>
              </a:rPr>
              <a:t>i</a:t>
            </a:r>
            <a:r>
              <a:rPr lang="en-US" altLang="en-US" sz="1700" dirty="0">
                <a:latin typeface="Courier New" panose="02070309020205020404" pitchFamily="49" charset="0"/>
              </a:rPr>
              <a:t> &lt; NUM_THREADS; </a:t>
            </a:r>
            <a:r>
              <a:rPr lang="en-US" altLang="en-US" sz="1700" dirty="0" err="1">
                <a:latin typeface="Courier New" panose="02070309020205020404" pitchFamily="49" charset="0"/>
              </a:rPr>
              <a:t>i</a:t>
            </a:r>
            <a:r>
              <a:rPr lang="en-US" altLang="en-US" sz="1700" dirty="0">
                <a:latin typeface="Courier New" panose="02070309020205020404" pitchFamily="49" charset="0"/>
              </a:rPr>
              <a:t>++) </a:t>
            </a:r>
            <a:endParaRPr lang="en-US" altLang="en-US" sz="1700" dirty="0">
              <a:latin typeface="Courier New" panose="02070309020205020404" pitchFamily="49" charset="0"/>
            </a:endParaRPr>
          </a:p>
          <a:p>
            <a:pPr marL="0" indent="0">
              <a:buFont typeface="Monotype Sorts" pitchFamily="-84" charset="2"/>
              <a:buNone/>
            </a:pPr>
            <a:r>
              <a:rPr lang="en-US" altLang="en-US" sz="1700" dirty="0">
                <a:latin typeface="Courier New" panose="02070309020205020404" pitchFamily="49" charset="0"/>
              </a:rPr>
              <a:t>      </a:t>
            </a:r>
            <a:r>
              <a:rPr lang="en-US" altLang="en-US" sz="1700" dirty="0" err="1">
                <a:latin typeface="Courier New" panose="02070309020205020404" pitchFamily="49" charset="0"/>
              </a:rPr>
              <a:t>pthread_create</a:t>
            </a:r>
            <a:r>
              <a:rPr lang="en-US" altLang="en-US" sz="1700" dirty="0">
                <a:latin typeface="Courier New" panose="02070309020205020404" pitchFamily="49" charset="0"/>
              </a:rPr>
              <a:t>(&amp;</a:t>
            </a:r>
            <a:r>
              <a:rPr lang="en-US" altLang="en-US" sz="1700" dirty="0" err="1">
                <a:latin typeface="Courier New" panose="02070309020205020404" pitchFamily="49" charset="0"/>
              </a:rPr>
              <a:t>tid</a:t>
            </a:r>
            <a:r>
              <a:rPr lang="en-US" altLang="en-US" sz="1700" dirty="0">
                <a:latin typeface="Courier New" panose="02070309020205020404" pitchFamily="49" charset="0"/>
              </a:rPr>
              <a:t>[</a:t>
            </a:r>
            <a:r>
              <a:rPr lang="en-US" altLang="en-US" sz="1700" dirty="0" err="1">
                <a:latin typeface="Courier New" panose="02070309020205020404" pitchFamily="49" charset="0"/>
              </a:rPr>
              <a:t>i</a:t>
            </a:r>
            <a:r>
              <a:rPr lang="en-US" altLang="en-US" sz="1700" dirty="0">
                <a:latin typeface="Courier New" panose="02070309020205020404" pitchFamily="49" charset="0"/>
              </a:rPr>
              <a:t>],&amp;</a:t>
            </a:r>
            <a:r>
              <a:rPr lang="en-US" altLang="en-US" sz="1700" dirty="0" err="1">
                <a:latin typeface="Courier New" panose="02070309020205020404" pitchFamily="49" charset="0"/>
              </a:rPr>
              <a:t>attr,runner,NULL</a:t>
            </a:r>
            <a:r>
              <a:rPr lang="en-US" altLang="en-US" sz="1700" dirty="0">
                <a:latin typeface="Courier New" panose="02070309020205020404" pitchFamily="49" charset="0"/>
              </a:rPr>
              <a:t>); </a:t>
            </a:r>
            <a:endParaRPr lang="en-US" altLang="en-US" sz="1700" dirty="0">
              <a:latin typeface="Courier New" panose="02070309020205020404" pitchFamily="49" charset="0"/>
            </a:endParaRPr>
          </a:p>
          <a:p>
            <a:pPr marL="0" indent="0">
              <a:buFont typeface="Monotype Sorts" pitchFamily="-84" charset="2"/>
              <a:buNone/>
            </a:pPr>
            <a:r>
              <a:rPr lang="en-US" altLang="en-US" sz="1700" dirty="0">
                <a:latin typeface="Courier New" panose="02070309020205020404" pitchFamily="49" charset="0"/>
              </a:rPr>
              <a:t>   /* now join on each thread */</a:t>
            </a:r>
            <a:br>
              <a:rPr lang="en-US" altLang="en-US" sz="1700" dirty="0">
                <a:latin typeface="Courier New" panose="02070309020205020404" pitchFamily="49" charset="0"/>
              </a:rPr>
            </a:br>
            <a:r>
              <a:rPr lang="en-US" altLang="en-US" sz="1700" dirty="0">
                <a:latin typeface="Courier New" panose="02070309020205020404" pitchFamily="49" charset="0"/>
              </a:rPr>
              <a:t>   for (</a:t>
            </a:r>
            <a:r>
              <a:rPr lang="en-US" altLang="en-US" sz="1700" dirty="0" err="1">
                <a:latin typeface="Courier New" panose="02070309020205020404" pitchFamily="49" charset="0"/>
              </a:rPr>
              <a:t>i</a:t>
            </a:r>
            <a:r>
              <a:rPr lang="en-US" altLang="en-US" sz="1700" dirty="0">
                <a:latin typeface="Courier New" panose="02070309020205020404" pitchFamily="49" charset="0"/>
              </a:rPr>
              <a:t> = 0; </a:t>
            </a:r>
            <a:r>
              <a:rPr lang="en-US" altLang="en-US" sz="1700" dirty="0" err="1">
                <a:latin typeface="Courier New" panose="02070309020205020404" pitchFamily="49" charset="0"/>
              </a:rPr>
              <a:t>i</a:t>
            </a:r>
            <a:r>
              <a:rPr lang="en-US" altLang="en-US" sz="1700" dirty="0">
                <a:latin typeface="Courier New" panose="02070309020205020404" pitchFamily="49" charset="0"/>
              </a:rPr>
              <a:t> &lt; NUM_THREADS; </a:t>
            </a:r>
            <a:r>
              <a:rPr lang="en-US" altLang="en-US" sz="1700" dirty="0" err="1">
                <a:latin typeface="Courier New" panose="02070309020205020404" pitchFamily="49" charset="0"/>
              </a:rPr>
              <a:t>i</a:t>
            </a:r>
            <a:r>
              <a:rPr lang="en-US" altLang="en-US" sz="1700" dirty="0">
                <a:latin typeface="Courier New" panose="02070309020205020404" pitchFamily="49" charset="0"/>
              </a:rPr>
              <a:t>++) </a:t>
            </a:r>
            <a:endParaRPr lang="en-US" altLang="en-US" sz="1700" dirty="0">
              <a:latin typeface="Courier New" panose="02070309020205020404" pitchFamily="49" charset="0"/>
            </a:endParaRPr>
          </a:p>
          <a:p>
            <a:pPr marL="0" indent="0">
              <a:buFont typeface="Monotype Sorts" pitchFamily="-84" charset="2"/>
              <a:buNone/>
            </a:pPr>
            <a:r>
              <a:rPr lang="en-US" altLang="en-US" sz="1700" dirty="0">
                <a:latin typeface="Courier New" panose="02070309020205020404" pitchFamily="49" charset="0"/>
              </a:rPr>
              <a:t>      </a:t>
            </a:r>
            <a:r>
              <a:rPr lang="en-US" altLang="en-US" sz="1700" dirty="0" err="1">
                <a:latin typeface="Courier New" panose="02070309020205020404" pitchFamily="49" charset="0"/>
              </a:rPr>
              <a:t>pthread_join</a:t>
            </a:r>
            <a:r>
              <a:rPr lang="en-US" altLang="en-US" sz="1700" dirty="0">
                <a:latin typeface="Courier New" panose="02070309020205020404" pitchFamily="49" charset="0"/>
              </a:rPr>
              <a:t>(</a:t>
            </a:r>
            <a:r>
              <a:rPr lang="en-US" altLang="en-US" sz="1700" dirty="0" err="1">
                <a:latin typeface="Courier New" panose="02070309020205020404" pitchFamily="49" charset="0"/>
              </a:rPr>
              <a:t>tid</a:t>
            </a:r>
            <a:r>
              <a:rPr lang="en-US" altLang="en-US" sz="1700" dirty="0">
                <a:latin typeface="Courier New" panose="02070309020205020404" pitchFamily="49" charset="0"/>
              </a:rPr>
              <a:t>[</a:t>
            </a:r>
            <a:r>
              <a:rPr lang="en-US" altLang="en-US" sz="1700" dirty="0" err="1">
                <a:latin typeface="Courier New" panose="02070309020205020404" pitchFamily="49" charset="0"/>
              </a:rPr>
              <a:t>i</a:t>
            </a:r>
            <a:r>
              <a:rPr lang="en-US" altLang="en-US" sz="1700" dirty="0">
                <a:latin typeface="Courier New" panose="02070309020205020404" pitchFamily="49" charset="0"/>
              </a:rPr>
              <a:t>], NULL); </a:t>
            </a:r>
            <a:endParaRPr lang="en-US" altLang="en-US" sz="1700" dirty="0">
              <a:latin typeface="Courier New" panose="02070309020205020404" pitchFamily="49" charset="0"/>
            </a:endParaRPr>
          </a:p>
          <a:p>
            <a:pPr marL="0" indent="0">
              <a:buFont typeface="Monotype Sorts" pitchFamily="-84" charset="2"/>
              <a:buNone/>
            </a:pPr>
            <a:r>
              <a:rPr lang="en-US" altLang="en-US" sz="1700" dirty="0">
                <a:latin typeface="Courier New" panose="02070309020205020404" pitchFamily="49" charset="0"/>
              </a:rPr>
              <a:t>} </a:t>
            </a:r>
            <a:endParaRPr lang="en-US" altLang="en-US" sz="1700" dirty="0">
              <a:latin typeface="Courier New" panose="02070309020205020404" pitchFamily="49" charset="0"/>
            </a:endParaRPr>
          </a:p>
          <a:p>
            <a:pPr marL="0" indent="0">
              <a:buFont typeface="Monotype Sorts" pitchFamily="-84" charset="2"/>
              <a:buNone/>
            </a:pPr>
            <a:r>
              <a:rPr lang="en-US" altLang="en-US" sz="1700" dirty="0">
                <a:latin typeface="Courier New" panose="02070309020205020404" pitchFamily="49" charset="0"/>
              </a:rPr>
              <a:t>/* Each thread will begin control in this function */ </a:t>
            </a:r>
            <a:endParaRPr lang="en-US" altLang="en-US" sz="1700" dirty="0">
              <a:latin typeface="Courier New" panose="02070309020205020404" pitchFamily="49" charset="0"/>
            </a:endParaRPr>
          </a:p>
          <a:p>
            <a:pPr marL="0" indent="0">
              <a:buFont typeface="Monotype Sorts" pitchFamily="-84" charset="2"/>
              <a:buNone/>
            </a:pPr>
            <a:r>
              <a:rPr lang="en-US" altLang="en-US" sz="1700" dirty="0">
                <a:latin typeface="Courier New" panose="02070309020205020404" pitchFamily="49" charset="0"/>
              </a:rPr>
              <a:t>void *runner(void *param)</a:t>
            </a:r>
            <a:br>
              <a:rPr lang="en-US" altLang="en-US" sz="1700" dirty="0">
                <a:latin typeface="Courier New" panose="02070309020205020404" pitchFamily="49" charset="0"/>
              </a:rPr>
            </a:br>
            <a:r>
              <a:rPr lang="en-US" altLang="en-US" sz="1700" dirty="0">
                <a:latin typeface="Courier New" panose="02070309020205020404" pitchFamily="49" charset="0"/>
              </a:rPr>
              <a:t>{ </a:t>
            </a:r>
            <a:endParaRPr lang="en-US" altLang="en-US" sz="1700" dirty="0">
              <a:latin typeface="Courier New" panose="02070309020205020404" pitchFamily="49" charset="0"/>
            </a:endParaRPr>
          </a:p>
          <a:p>
            <a:pPr marL="0" indent="0">
              <a:buFont typeface="Monotype Sorts" pitchFamily="-84" charset="2"/>
              <a:buNone/>
            </a:pPr>
            <a:r>
              <a:rPr lang="en-US" altLang="en-US" sz="1700" dirty="0">
                <a:latin typeface="Courier New" panose="02070309020205020404" pitchFamily="49" charset="0"/>
              </a:rPr>
              <a:t>   /* do some work ... */ </a:t>
            </a:r>
            <a:endParaRPr lang="en-US" altLang="en-US" sz="1700" dirty="0">
              <a:latin typeface="Courier New" panose="02070309020205020404" pitchFamily="49" charset="0"/>
            </a:endParaRPr>
          </a:p>
          <a:p>
            <a:pPr marL="0" indent="0">
              <a:buFont typeface="Monotype Sorts" pitchFamily="-84" charset="2"/>
              <a:buNone/>
            </a:pPr>
            <a:r>
              <a:rPr lang="en-US" altLang="en-US" sz="1700" dirty="0">
                <a:latin typeface="Courier New" panose="02070309020205020404" pitchFamily="49" charset="0"/>
              </a:rPr>
              <a:t>   </a:t>
            </a:r>
            <a:r>
              <a:rPr lang="en-US" altLang="en-US" sz="1700" dirty="0" err="1">
                <a:latin typeface="Courier New" panose="02070309020205020404" pitchFamily="49" charset="0"/>
              </a:rPr>
              <a:t>pthread_exit</a:t>
            </a:r>
            <a:r>
              <a:rPr lang="en-US" altLang="en-US" sz="1700" dirty="0">
                <a:latin typeface="Courier New" panose="02070309020205020404" pitchFamily="49" charset="0"/>
              </a:rPr>
              <a:t>(0); </a:t>
            </a:r>
            <a:endParaRPr lang="en-US" altLang="en-US" sz="1700" dirty="0">
              <a:latin typeface="Courier New" panose="02070309020205020404" pitchFamily="49" charset="0"/>
            </a:endParaRPr>
          </a:p>
          <a:p>
            <a:pPr marL="0" indent="0">
              <a:buFont typeface="Monotype Sorts" pitchFamily="-84" charset="2"/>
              <a:buNone/>
            </a:pPr>
            <a:r>
              <a:rPr lang="en-US" altLang="en-US" sz="1700" dirty="0">
                <a:latin typeface="Courier New" panose="02070309020205020404" pitchFamily="49" charset="0"/>
              </a:rPr>
              <a:t>} </a:t>
            </a:r>
            <a:endParaRPr lang="en-US" altLang="en-US" sz="1700" dirty="0">
              <a:latin typeface="Courier New" panose="02070309020205020404" pitchFamily="49"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ChangeArrowheads="1"/>
          </p:cNvSpPr>
          <p:nvPr>
            <p:ph type="title"/>
          </p:nvPr>
        </p:nvSpPr>
        <p:spPr>
          <a:xfrm>
            <a:off x="963613" y="121920"/>
            <a:ext cx="7723187" cy="601892"/>
          </a:xfrm>
        </p:spPr>
        <p:txBody>
          <a:bodyPr/>
          <a:lstStyle/>
          <a:p>
            <a:pPr eaLnBrk="1" hangingPunct="1"/>
            <a:r>
              <a:rPr lang="en-US" altLang="en-US" dirty="0"/>
              <a:t>Multiple-Processor Scheduling</a:t>
            </a:r>
            <a:endParaRPr lang="en-US" altLang="en-US" dirty="0"/>
          </a:p>
        </p:txBody>
      </p:sp>
      <p:sp>
        <p:nvSpPr>
          <p:cNvPr id="69634" name="Rectangle 3"/>
          <p:cNvSpPr>
            <a:spLocks noGrp="1" noChangeArrowheads="1"/>
          </p:cNvSpPr>
          <p:nvPr>
            <p:ph type="body" idx="1"/>
          </p:nvPr>
        </p:nvSpPr>
        <p:spPr>
          <a:xfrm>
            <a:off x="774441" y="1122363"/>
            <a:ext cx="7788501" cy="4808537"/>
          </a:xfrm>
        </p:spPr>
        <p:txBody>
          <a:bodyPr/>
          <a:lstStyle/>
          <a:p>
            <a:r>
              <a:rPr lang="en-US" altLang="en-US" dirty="0"/>
              <a:t>CPU scheduling more complex when multiple CPUs are available</a:t>
            </a:r>
            <a:endParaRPr lang="en-US" altLang="en-US" dirty="0"/>
          </a:p>
          <a:p>
            <a:r>
              <a:rPr lang="en-US" altLang="en-US" dirty="0" err="1"/>
              <a:t>Multiprocess</a:t>
            </a:r>
            <a:r>
              <a:rPr lang="en-US" altLang="en-US" dirty="0"/>
              <a:t> may be any one of the following architectures:</a:t>
            </a:r>
            <a:endParaRPr lang="en-US" altLang="en-US" sz="800" dirty="0"/>
          </a:p>
          <a:p>
            <a:pPr lvl="1"/>
            <a:r>
              <a:rPr lang="en-US" altLang="en-US" dirty="0"/>
              <a:t>Multicore CPUs</a:t>
            </a:r>
            <a:endParaRPr lang="en-US" altLang="en-US" dirty="0"/>
          </a:p>
          <a:p>
            <a:pPr lvl="1"/>
            <a:r>
              <a:rPr lang="en-US" altLang="en-US" dirty="0"/>
              <a:t>Multithreaded cores</a:t>
            </a:r>
            <a:endParaRPr lang="en-US" altLang="en-US" dirty="0"/>
          </a:p>
          <a:p>
            <a:pPr lvl="1"/>
            <a:r>
              <a:rPr lang="en-US" altLang="en-US" dirty="0"/>
              <a:t>NUMA systems</a:t>
            </a:r>
            <a:endParaRPr lang="en-US" altLang="en-US" dirty="0"/>
          </a:p>
          <a:p>
            <a:pPr lvl="1"/>
            <a:r>
              <a:rPr lang="en-US" altLang="en-US" dirty="0"/>
              <a:t>Heterogeneous multiprocessing</a:t>
            </a:r>
            <a:endParaRPr lang="en-US" altLang="en-US" dirty="0"/>
          </a:p>
          <a:p>
            <a:pPr lvl="1"/>
            <a:endParaRPr lang="en-US" altLang="en-US" b="1" dirty="0">
              <a:solidFill>
                <a:srgbClr val="3366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a:xfrm>
            <a:off x="894080" y="173722"/>
            <a:ext cx="8229600" cy="576262"/>
          </a:xfrm>
        </p:spPr>
        <p:txBody>
          <a:bodyPr/>
          <a:lstStyle/>
          <a:p>
            <a:r>
              <a:rPr lang="en-US" altLang="en-US" dirty="0"/>
              <a:t>Multiple-Processor Scheduling</a:t>
            </a:r>
            <a:endParaRPr lang="en-US" altLang="en-US" dirty="0"/>
          </a:p>
        </p:txBody>
      </p:sp>
      <p:sp>
        <p:nvSpPr>
          <p:cNvPr id="71682" name="Content Placeholder 2"/>
          <p:cNvSpPr>
            <a:spLocks noGrp="1"/>
          </p:cNvSpPr>
          <p:nvPr>
            <p:ph idx="1"/>
          </p:nvPr>
        </p:nvSpPr>
        <p:spPr/>
        <p:txBody>
          <a:bodyPr/>
          <a:lstStyle/>
          <a:p>
            <a:r>
              <a:rPr lang="en-US" altLang="en-US"/>
              <a:t>Symmetric multiprocessing (SMP) is where each processor is self scheduling.</a:t>
            </a:r>
            <a:endParaRPr lang="en-US" altLang="en-US"/>
          </a:p>
          <a:p>
            <a:r>
              <a:rPr lang="en-US" altLang="en-US"/>
              <a:t>All threads may be in a common ready queue (a)</a:t>
            </a:r>
            <a:endParaRPr lang="en-US" altLang="en-US"/>
          </a:p>
          <a:p>
            <a:r>
              <a:rPr lang="en-US" altLang="en-US"/>
              <a:t>Each processor may have its own private queue of threads (b)</a:t>
            </a:r>
            <a:endParaRPr lang="en-US" altLang="en-US"/>
          </a:p>
        </p:txBody>
      </p:sp>
      <p:pic>
        <p:nvPicPr>
          <p:cNvPr id="71683" name="Picture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882775" y="2901950"/>
            <a:ext cx="5381625"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p:nvPr>
        </p:nvSpPr>
        <p:spPr>
          <a:xfrm>
            <a:off x="865188" y="121920"/>
            <a:ext cx="7821612" cy="575610"/>
          </a:xfrm>
        </p:spPr>
        <p:txBody>
          <a:bodyPr/>
          <a:lstStyle/>
          <a:p>
            <a:pPr eaLnBrk="1" hangingPunct="1"/>
            <a:r>
              <a:rPr lang="en-US" altLang="en-US" dirty="0"/>
              <a:t>Multicore Processors</a:t>
            </a:r>
            <a:endParaRPr lang="en-US" altLang="en-US" dirty="0"/>
          </a:p>
        </p:txBody>
      </p:sp>
      <p:sp>
        <p:nvSpPr>
          <p:cNvPr id="72706" name="Content Placeholder 2"/>
          <p:cNvSpPr>
            <a:spLocks noGrp="1"/>
          </p:cNvSpPr>
          <p:nvPr>
            <p:ph idx="1"/>
          </p:nvPr>
        </p:nvSpPr>
        <p:spPr>
          <a:xfrm>
            <a:off x="802434" y="1020128"/>
            <a:ext cx="7669762" cy="4530725"/>
          </a:xfrm>
        </p:spPr>
        <p:txBody>
          <a:bodyPr/>
          <a:lstStyle/>
          <a:p>
            <a:r>
              <a:rPr lang="en-US" altLang="en-US" dirty="0"/>
              <a:t>Recent trend to place multiple processor cores on same physical chip</a:t>
            </a:r>
            <a:endParaRPr lang="en-US" altLang="en-US" dirty="0"/>
          </a:p>
          <a:p>
            <a:r>
              <a:rPr lang="en-US" altLang="en-US" dirty="0"/>
              <a:t>Faster and consumes less power</a:t>
            </a:r>
            <a:endParaRPr lang="en-US" altLang="en-US" dirty="0"/>
          </a:p>
          <a:p>
            <a:r>
              <a:rPr lang="en-US" altLang="en-US" dirty="0"/>
              <a:t>Multiple threads per core also growing</a:t>
            </a:r>
            <a:endParaRPr lang="en-US" altLang="en-US" dirty="0"/>
          </a:p>
          <a:p>
            <a:pPr lvl="1"/>
            <a:r>
              <a:rPr lang="en-US" altLang="en-US" dirty="0"/>
              <a:t>Takes advantage of memory stall to make progress on another thread while memory retrieve happens</a:t>
            </a:r>
            <a:endParaRPr lang="en-US" altLang="en-US" dirty="0"/>
          </a:p>
          <a:p>
            <a:r>
              <a:rPr lang="en-US" altLang="en-US" dirty="0"/>
              <a:t>Figure</a:t>
            </a:r>
            <a:endParaRPr lang="en-US" altLang="en-US" dirty="0"/>
          </a:p>
          <a:p>
            <a:pPr lvl="1"/>
            <a:endParaRPr lang="en-US" altLang="en-US" dirty="0"/>
          </a:p>
          <a:p>
            <a:pPr lvl="1">
              <a:buFont typeface="Monotype Sorts" pitchFamily="-84" charset="2"/>
              <a:buNone/>
            </a:pPr>
            <a:r>
              <a:rPr lang="en-US" altLang="en-US" dirty="0"/>
              <a:t> </a:t>
            </a:r>
            <a:endParaRPr lang="en-US" altLang="en-US" dirty="0"/>
          </a:p>
        </p:txBody>
      </p:sp>
      <p:pic>
        <p:nvPicPr>
          <p:cNvPr id="72707"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674737" y="3286760"/>
            <a:ext cx="5733565" cy="140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ChangeArrowheads="1"/>
          </p:cNvSpPr>
          <p:nvPr>
            <p:ph type="title"/>
          </p:nvPr>
        </p:nvSpPr>
        <p:spPr>
          <a:xfrm>
            <a:off x="963613" y="121920"/>
            <a:ext cx="7723187" cy="601892"/>
          </a:xfrm>
        </p:spPr>
        <p:txBody>
          <a:bodyPr/>
          <a:lstStyle/>
          <a:p>
            <a:pPr eaLnBrk="1" hangingPunct="1"/>
            <a:r>
              <a:rPr lang="en-US" altLang="en-US" dirty="0"/>
              <a:t>Multithreaded Multicore System</a:t>
            </a:r>
            <a:endParaRPr lang="en-US" altLang="en-US" dirty="0"/>
          </a:p>
        </p:txBody>
      </p:sp>
      <p:sp>
        <p:nvSpPr>
          <p:cNvPr id="69634" name="Rectangle 3"/>
          <p:cNvSpPr>
            <a:spLocks noGrp="1" noChangeArrowheads="1"/>
          </p:cNvSpPr>
          <p:nvPr>
            <p:ph type="body" idx="1"/>
          </p:nvPr>
        </p:nvSpPr>
        <p:spPr>
          <a:xfrm>
            <a:off x="774441" y="1122363"/>
            <a:ext cx="7788501" cy="4808537"/>
          </a:xfrm>
        </p:spPr>
        <p:txBody>
          <a:bodyPr/>
          <a:lstStyle/>
          <a:p>
            <a:r>
              <a:rPr kumimoji="0" lang="en-US" altLang="en-US" dirty="0"/>
              <a:t>Each core has &gt; 1 hardware threads. </a:t>
            </a:r>
            <a:endParaRPr kumimoji="0" lang="en-US" altLang="en-US" dirty="0"/>
          </a:p>
          <a:p>
            <a:r>
              <a:rPr kumimoji="0" lang="en-US" altLang="en-US" dirty="0"/>
              <a:t>If one thread has a memory stall, switch to another thread!</a:t>
            </a:r>
            <a:endParaRPr kumimoji="0" lang="en-US" altLang="en-US" dirty="0"/>
          </a:p>
          <a:p>
            <a:r>
              <a:rPr kumimoji="0" lang="en-US" altLang="en-US" dirty="0"/>
              <a:t>Figure</a:t>
            </a:r>
            <a:endParaRPr kumimoji="0" lang="en-US" altLang="en-US" dirty="0"/>
          </a:p>
          <a:p>
            <a:endParaRPr kumimoji="0" lang="en-US" altLang="en-US" dirty="0"/>
          </a:p>
          <a:p>
            <a:endParaRPr kumimoji="0" lang="en-US" altLang="en-US" dirty="0"/>
          </a:p>
          <a:p>
            <a:pPr>
              <a:spcBef>
                <a:spcPct val="0"/>
              </a:spcBef>
              <a:buClrTx/>
              <a:buSzTx/>
              <a:buFontTx/>
              <a:buNone/>
            </a:pPr>
            <a:endParaRPr kumimoji="0" lang="en-US" altLang="en-US" dirty="0"/>
          </a:p>
          <a:p>
            <a:endParaRPr lang="en-US" altLang="en-US" dirty="0"/>
          </a:p>
        </p:txBody>
      </p:sp>
      <p:pic>
        <p:nvPicPr>
          <p:cNvPr id="4" name="Picture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402080" y="2408059"/>
            <a:ext cx="5927090" cy="1447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Content Placeholder 2"/>
          <p:cNvSpPr>
            <a:spLocks noGrp="1"/>
          </p:cNvSpPr>
          <p:nvPr>
            <p:ph idx="1"/>
          </p:nvPr>
        </p:nvSpPr>
        <p:spPr>
          <a:xfrm>
            <a:off x="806450" y="1046480"/>
            <a:ext cx="3775075" cy="4524693"/>
          </a:xfrm>
        </p:spPr>
        <p:txBody>
          <a:bodyPr/>
          <a:lstStyle/>
          <a:p>
            <a:r>
              <a:rPr lang="en-US" altLang="en-US" b="1" dirty="0"/>
              <a:t>Chip-multithreading</a:t>
            </a:r>
            <a:r>
              <a:rPr lang="en-US" altLang="en-US" dirty="0"/>
              <a:t> (CMT) assigns each core multiple hardware threads. (Intel refers to this as </a:t>
            </a:r>
            <a:r>
              <a:rPr lang="en-US" altLang="en-US" b="1" dirty="0"/>
              <a:t>hyperthreading</a:t>
            </a:r>
            <a:r>
              <a:rPr lang="en-US" altLang="en-US" dirty="0"/>
              <a:t>.)</a:t>
            </a:r>
            <a:br>
              <a:rPr lang="en-US" altLang="en-US" dirty="0"/>
            </a:br>
            <a:br>
              <a:rPr lang="en-US" altLang="en-US" dirty="0"/>
            </a:br>
            <a:br>
              <a:rPr lang="en-US" altLang="en-US" dirty="0"/>
            </a:br>
            <a:br>
              <a:rPr lang="en-US" altLang="en-US" dirty="0"/>
            </a:br>
            <a:endParaRPr lang="en-US" altLang="en-US" dirty="0"/>
          </a:p>
          <a:p>
            <a:r>
              <a:rPr lang="en-US" altLang="en-US" dirty="0"/>
              <a:t>On a quad-core system with 2 hardware threads per core, the operating system sees 8 logical processors.</a:t>
            </a:r>
            <a:endParaRPr lang="en-US" altLang="en-US" dirty="0"/>
          </a:p>
          <a:p>
            <a:endParaRPr lang="en-US" altLang="en-US" dirty="0"/>
          </a:p>
        </p:txBody>
      </p:sp>
      <p:pic>
        <p:nvPicPr>
          <p:cNvPr id="76803" name="Picture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122863" y="1229360"/>
            <a:ext cx="3284537" cy="4753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title"/>
          </p:nvPr>
        </p:nvSpPr>
        <p:spPr>
          <a:xfrm>
            <a:off x="1166328" y="123751"/>
            <a:ext cx="7557796" cy="576262"/>
          </a:xfrm>
        </p:spPr>
        <p:txBody>
          <a:bodyPr/>
          <a:lstStyle/>
          <a:p>
            <a:pPr eaLnBrk="1" hangingPunct="1"/>
            <a:r>
              <a:rPr lang="en-US" altLang="en-US" dirty="0"/>
              <a:t>Multithreaded Multicore System</a:t>
            </a:r>
            <a:endParaRPr lang="en-US" alt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a:xfrm>
            <a:off x="1045032" y="123751"/>
            <a:ext cx="7809722" cy="576262"/>
          </a:xfrm>
        </p:spPr>
        <p:txBody>
          <a:bodyPr/>
          <a:lstStyle/>
          <a:p>
            <a:r>
              <a:rPr lang="en-US" altLang="en-US" dirty="0"/>
              <a:t>Multithreaded Multicore System</a:t>
            </a:r>
            <a:endParaRPr lang="en-US" altLang="en-US" dirty="0"/>
          </a:p>
        </p:txBody>
      </p:sp>
      <p:sp>
        <p:nvSpPr>
          <p:cNvPr id="77826" name="Content Placeholder 2"/>
          <p:cNvSpPr>
            <a:spLocks noGrp="1"/>
          </p:cNvSpPr>
          <p:nvPr>
            <p:ph idx="1"/>
          </p:nvPr>
        </p:nvSpPr>
        <p:spPr>
          <a:xfrm>
            <a:off x="774442" y="1260475"/>
            <a:ext cx="3173672" cy="4530725"/>
          </a:xfrm>
        </p:spPr>
        <p:txBody>
          <a:bodyPr/>
          <a:lstStyle/>
          <a:p>
            <a:r>
              <a:rPr lang="en-US" altLang="en-US" dirty="0"/>
              <a:t>Two levels of scheduling:</a:t>
            </a:r>
            <a:br>
              <a:rPr lang="en-US" altLang="en-US" dirty="0"/>
            </a:br>
            <a:endParaRPr lang="en-US" altLang="en-US" dirty="0"/>
          </a:p>
          <a:p>
            <a:pPr lvl="1">
              <a:buFont typeface="Arial" panose="020B0604020202020204" pitchFamily="34" charset="0"/>
              <a:buAutoNum type="arabicPeriod"/>
            </a:pPr>
            <a:r>
              <a:rPr lang="en-US" altLang="en-US" dirty="0"/>
              <a:t>The operating system deciding which software thread to run on a logical CPU</a:t>
            </a:r>
            <a:br>
              <a:rPr lang="en-US" altLang="en-US" dirty="0"/>
            </a:br>
            <a:br>
              <a:rPr lang="en-US" altLang="en-US" dirty="0"/>
            </a:br>
            <a:endParaRPr lang="en-US" altLang="en-US" dirty="0"/>
          </a:p>
          <a:p>
            <a:pPr lvl="1">
              <a:buFont typeface="Arial" panose="020B0604020202020204" pitchFamily="34" charset="0"/>
              <a:buAutoNum type="arabicPeriod"/>
            </a:pPr>
            <a:r>
              <a:rPr lang="en-US" altLang="en-US" dirty="0"/>
              <a:t>How each core decides which hardware thread to run on the physical core.</a:t>
            </a:r>
            <a:br>
              <a:rPr lang="en-US" altLang="en-US" dirty="0"/>
            </a:br>
            <a:br>
              <a:rPr lang="en-US" altLang="en-US" dirty="0"/>
            </a:br>
            <a:br>
              <a:rPr lang="en-US" altLang="en-US" dirty="0"/>
            </a:br>
            <a:endParaRPr lang="en-US" altLang="en-US" dirty="0"/>
          </a:p>
        </p:txBody>
      </p:sp>
      <p:pic>
        <p:nvPicPr>
          <p:cNvPr id="77827" name="Picture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948113" y="1190625"/>
            <a:ext cx="5087937"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a:xfrm>
            <a:off x="1075512" y="121920"/>
            <a:ext cx="7917024" cy="566312"/>
          </a:xfrm>
        </p:spPr>
        <p:txBody>
          <a:bodyPr/>
          <a:lstStyle/>
          <a:p>
            <a:pPr eaLnBrk="1" hangingPunct="1"/>
            <a:r>
              <a:rPr lang="en-US" altLang="en-US" sz="2400" dirty="0"/>
              <a:t>Multiple-Processor Scheduling – Load Balancing</a:t>
            </a:r>
            <a:endParaRPr lang="en-US" altLang="en-US" sz="2400" dirty="0"/>
          </a:p>
        </p:txBody>
      </p:sp>
      <p:sp>
        <p:nvSpPr>
          <p:cNvPr id="78850" name="Rectangle 3"/>
          <p:cNvSpPr>
            <a:spLocks noGrp="1" noChangeArrowheads="1"/>
          </p:cNvSpPr>
          <p:nvPr>
            <p:ph type="body" idx="1"/>
          </p:nvPr>
        </p:nvSpPr>
        <p:spPr>
          <a:xfrm>
            <a:off x="765109" y="1030289"/>
            <a:ext cx="7200331" cy="4699952"/>
          </a:xfrm>
        </p:spPr>
        <p:txBody>
          <a:bodyPr/>
          <a:lstStyle/>
          <a:p>
            <a:r>
              <a:rPr lang="en-US" altLang="en-US" dirty="0"/>
              <a:t>If SMP, need to keep all CPUs loaded for efficiency</a:t>
            </a:r>
            <a:endParaRPr lang="en-US" altLang="en-US" dirty="0"/>
          </a:p>
          <a:p>
            <a:r>
              <a:rPr lang="en-US" altLang="en-US" b="1" dirty="0">
                <a:solidFill>
                  <a:srgbClr val="006699"/>
                </a:solidFill>
                <a:latin typeface="+mj-lt"/>
              </a:rPr>
              <a:t>Load</a:t>
            </a:r>
            <a:r>
              <a:rPr lang="en-US" altLang="en-US" b="1" dirty="0">
                <a:solidFill>
                  <a:srgbClr val="3366FF"/>
                </a:solidFill>
              </a:rPr>
              <a:t> </a:t>
            </a:r>
            <a:r>
              <a:rPr lang="en-US" altLang="en-US" b="1" dirty="0">
                <a:solidFill>
                  <a:srgbClr val="006699"/>
                </a:solidFill>
                <a:latin typeface="+mj-lt"/>
              </a:rPr>
              <a:t>balancing</a:t>
            </a:r>
            <a:r>
              <a:rPr lang="en-US" altLang="en-US" b="1" dirty="0">
                <a:solidFill>
                  <a:srgbClr val="3366FF"/>
                </a:solidFill>
              </a:rPr>
              <a:t> </a:t>
            </a:r>
            <a:r>
              <a:rPr lang="en-US" altLang="en-US" dirty="0"/>
              <a:t>attempts to keep workload evenly distributed</a:t>
            </a:r>
            <a:endParaRPr lang="en-US" altLang="en-US" dirty="0"/>
          </a:p>
          <a:p>
            <a:r>
              <a:rPr lang="en-US" altLang="en-US" b="1" dirty="0">
                <a:solidFill>
                  <a:srgbClr val="006699"/>
                </a:solidFill>
                <a:latin typeface="+mj-lt"/>
              </a:rPr>
              <a:t>Push</a:t>
            </a:r>
            <a:r>
              <a:rPr lang="en-US" altLang="en-US" b="1" dirty="0">
                <a:solidFill>
                  <a:srgbClr val="3366FF"/>
                </a:solidFill>
              </a:rPr>
              <a:t> </a:t>
            </a:r>
            <a:r>
              <a:rPr lang="en-US" altLang="en-US" b="1" dirty="0">
                <a:solidFill>
                  <a:srgbClr val="006699"/>
                </a:solidFill>
                <a:latin typeface="+mj-lt"/>
              </a:rPr>
              <a:t>migration</a:t>
            </a:r>
            <a:r>
              <a:rPr lang="en-US" altLang="en-US" b="1" dirty="0">
                <a:solidFill>
                  <a:srgbClr val="3366FF"/>
                </a:solidFill>
              </a:rPr>
              <a:t> </a:t>
            </a:r>
            <a:r>
              <a:rPr lang="en-US" altLang="en-US" dirty="0"/>
              <a:t>– periodic task checks load on each processor, and if found pushes task from overloaded CPU to other CPUs</a:t>
            </a:r>
            <a:endParaRPr lang="en-US" altLang="en-US" b="1" dirty="0">
              <a:solidFill>
                <a:srgbClr val="3366FF"/>
              </a:solidFill>
            </a:endParaRPr>
          </a:p>
          <a:p>
            <a:r>
              <a:rPr lang="en-US" altLang="en-US" b="1" dirty="0">
                <a:solidFill>
                  <a:srgbClr val="006699"/>
                </a:solidFill>
                <a:latin typeface="+mj-lt"/>
              </a:rPr>
              <a:t>Pull</a:t>
            </a:r>
            <a:r>
              <a:rPr lang="en-US" altLang="en-US" b="1" dirty="0">
                <a:solidFill>
                  <a:srgbClr val="3366FF"/>
                </a:solidFill>
              </a:rPr>
              <a:t> </a:t>
            </a:r>
            <a:r>
              <a:rPr lang="en-US" altLang="en-US" b="1" dirty="0">
                <a:solidFill>
                  <a:srgbClr val="006699"/>
                </a:solidFill>
                <a:latin typeface="+mj-lt"/>
              </a:rPr>
              <a:t>migration</a:t>
            </a:r>
            <a:r>
              <a:rPr lang="en-US" altLang="en-US" b="1" dirty="0">
                <a:solidFill>
                  <a:srgbClr val="3366FF"/>
                </a:solidFill>
              </a:rPr>
              <a:t> </a:t>
            </a:r>
            <a:r>
              <a:rPr lang="en-US" altLang="en-US" dirty="0"/>
              <a:t>– idle processors pulls waiting task from busy processor</a:t>
            </a:r>
            <a:endParaRPr lang="en-US" altLang="en-US" dirty="0"/>
          </a:p>
          <a:p>
            <a:endParaRPr lang="en-US" altLang="en-US" sz="8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ChangeArrowheads="1"/>
          </p:cNvSpPr>
          <p:nvPr>
            <p:ph type="title"/>
          </p:nvPr>
        </p:nvSpPr>
        <p:spPr>
          <a:xfrm>
            <a:off x="982028" y="142240"/>
            <a:ext cx="8253411" cy="535832"/>
          </a:xfrm>
        </p:spPr>
        <p:txBody>
          <a:bodyPr/>
          <a:lstStyle/>
          <a:p>
            <a:pPr eaLnBrk="1" hangingPunct="1"/>
            <a:r>
              <a:rPr lang="en-US" altLang="en-US" sz="2400" dirty="0"/>
              <a:t>Multiple-Processor Scheduling – Processor Affinity</a:t>
            </a:r>
            <a:endParaRPr lang="en-US" altLang="en-US" sz="2400" dirty="0"/>
          </a:p>
        </p:txBody>
      </p:sp>
      <p:sp>
        <p:nvSpPr>
          <p:cNvPr id="80898" name="Rectangle 3"/>
          <p:cNvSpPr>
            <a:spLocks noGrp="1" noChangeArrowheads="1"/>
          </p:cNvSpPr>
          <p:nvPr>
            <p:ph type="body" idx="1"/>
          </p:nvPr>
        </p:nvSpPr>
        <p:spPr>
          <a:xfrm>
            <a:off x="774441" y="1070928"/>
            <a:ext cx="7763069" cy="4808537"/>
          </a:xfrm>
        </p:spPr>
        <p:txBody>
          <a:bodyPr/>
          <a:lstStyle/>
          <a:p>
            <a:r>
              <a:rPr lang="en-US" altLang="en-US" dirty="0"/>
              <a:t>When a thread has been running on one processor, the cache contents of that processor stores the memory accesses by that thread.</a:t>
            </a:r>
            <a:endParaRPr lang="en-US" altLang="en-US" dirty="0"/>
          </a:p>
          <a:p>
            <a:r>
              <a:rPr lang="en-US" altLang="en-US" dirty="0"/>
              <a:t>We refer to this as a thread having affinity for a processor (i.e., “processor affinity”)</a:t>
            </a:r>
            <a:endParaRPr lang="en-US" altLang="en-US" dirty="0"/>
          </a:p>
          <a:p>
            <a:r>
              <a:rPr lang="en-US" altLang="en-US" dirty="0"/>
              <a:t>Load balancing may affect processor affinity as a thread may be moved from one processor to another to balance loads, yet that thread loses the contents of what it had in the cache of the processor it was moved off of.</a:t>
            </a:r>
            <a:endParaRPr lang="en-US" altLang="en-US" dirty="0"/>
          </a:p>
          <a:p>
            <a:r>
              <a:rPr lang="en-US" altLang="en-US" b="1" dirty="0"/>
              <a:t>Soft affinity </a:t>
            </a:r>
            <a:r>
              <a:rPr lang="en-US" altLang="en-US" dirty="0"/>
              <a:t>– the operating system attempts to keep a thread running on the same processor, but no guarantees.</a:t>
            </a:r>
            <a:endParaRPr lang="en-US" altLang="en-US" dirty="0"/>
          </a:p>
          <a:p>
            <a:r>
              <a:rPr lang="en-US" altLang="en-US" b="1" dirty="0"/>
              <a:t>Hard affinity </a:t>
            </a:r>
            <a:r>
              <a:rPr lang="en-US" altLang="en-US" dirty="0"/>
              <a:t>– allows a process to specify a set of processors it may run on.</a:t>
            </a:r>
            <a:endParaRPr lang="en-US" altLang="en-US" dirty="0"/>
          </a:p>
          <a:p>
            <a:endParaRPr lang="en-US" altLang="en-US" sz="8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a:xfrm>
            <a:off x="1119188" y="91440"/>
            <a:ext cx="7567612" cy="653468"/>
          </a:xfrm>
        </p:spPr>
        <p:txBody>
          <a:bodyPr/>
          <a:lstStyle/>
          <a:p>
            <a:pPr eaLnBrk="1" hangingPunct="1"/>
            <a:r>
              <a:rPr lang="en-US" altLang="en-US" dirty="0"/>
              <a:t>NUMA and CPU Scheduling</a:t>
            </a:r>
            <a:endParaRPr lang="en-US" altLang="en-US" dirty="0"/>
          </a:p>
        </p:txBody>
      </p:sp>
      <p:pic>
        <p:nvPicPr>
          <p:cNvPr id="82946" name="Picture 1" descr="6_09.pdf"/>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818012" y="1869440"/>
            <a:ext cx="6021063" cy="3666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TextBox 1"/>
          <p:cNvSpPr txBox="1">
            <a:spLocks noChangeArrowheads="1"/>
          </p:cNvSpPr>
          <p:nvPr/>
        </p:nvSpPr>
        <p:spPr bwMode="auto">
          <a:xfrm>
            <a:off x="1119187" y="1049973"/>
            <a:ext cx="72783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84" charset="2"/>
              <a:buChar char="n"/>
              <a:defRPr kumimoji="1">
                <a:solidFill>
                  <a:schemeClr val="tx1"/>
                </a:solidFill>
                <a:latin typeface="Helvetica"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charset="0"/>
                <a:ea typeface="MS PGothic" panose="020B0600070205080204" pitchFamily="34" charset="-128"/>
              </a:defRPr>
            </a:lvl9pPr>
          </a:lstStyle>
          <a:p>
            <a:pPr>
              <a:spcBef>
                <a:spcPct val="0"/>
              </a:spcBef>
              <a:buClrTx/>
              <a:buSzTx/>
              <a:buFontTx/>
              <a:buNone/>
            </a:pPr>
            <a:r>
              <a:rPr kumimoji="0" lang="en-US" altLang="en-US" dirty="0">
                <a:latin typeface="+mn-lt"/>
              </a:rPr>
              <a:t>If the operating system is </a:t>
            </a:r>
            <a:r>
              <a:rPr kumimoji="0" lang="en-US" altLang="en-US" b="1" dirty="0">
                <a:latin typeface="+mn-lt"/>
              </a:rPr>
              <a:t>NUMA-aware</a:t>
            </a:r>
            <a:r>
              <a:rPr kumimoji="0" lang="en-US" altLang="en-US" dirty="0">
                <a:latin typeface="+mn-lt"/>
              </a:rPr>
              <a:t>, it will assign memory closes to the CPU the thread is running on. </a:t>
            </a:r>
            <a:endParaRPr kumimoji="0" lang="en-US" altLang="en-US" dirty="0">
              <a:latin typeface="+mn-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a:xfrm>
            <a:off x="838200" y="229606"/>
            <a:ext cx="7848600" cy="576262"/>
          </a:xfrm>
        </p:spPr>
        <p:txBody>
          <a:bodyPr/>
          <a:lstStyle/>
          <a:p>
            <a:pPr eaLnBrk="1" hangingPunct="1"/>
            <a:r>
              <a:rPr lang="en-US" altLang="en-US" dirty="0"/>
              <a:t>CPU Scheduler</a:t>
            </a:r>
            <a:endParaRPr lang="en-US" altLang="en-US" dirty="0"/>
          </a:p>
        </p:txBody>
      </p:sp>
      <p:sp>
        <p:nvSpPr>
          <p:cNvPr id="27651" name="Rectangle 3"/>
          <p:cNvSpPr>
            <a:spLocks noGrp="1" noChangeArrowheads="1"/>
          </p:cNvSpPr>
          <p:nvPr>
            <p:ph type="body" idx="1"/>
          </p:nvPr>
        </p:nvSpPr>
        <p:spPr>
          <a:xfrm>
            <a:off x="838201" y="1169988"/>
            <a:ext cx="7227276" cy="4808781"/>
          </a:xfrm>
        </p:spPr>
        <p:txBody>
          <a:bodyPr/>
          <a:lstStyle/>
          <a:p>
            <a:pPr>
              <a:defRPr/>
            </a:pPr>
            <a:r>
              <a:rPr lang="en-US" dirty="0">
                <a:ea typeface="MS PGothic" charset="0"/>
                <a:cs typeface="MS PGothic" charset="0"/>
              </a:rPr>
              <a:t>The</a:t>
            </a:r>
            <a:r>
              <a:rPr lang="en-US" b="1" dirty="0">
                <a:solidFill>
                  <a:srgbClr val="3366FF"/>
                </a:solidFill>
                <a:ea typeface="MS PGothic" charset="0"/>
                <a:cs typeface="MS PGothic" charset="0"/>
              </a:rPr>
              <a:t> </a:t>
            </a:r>
            <a:r>
              <a:rPr lang="en-US" b="1" dirty="0">
                <a:solidFill>
                  <a:srgbClr val="006699"/>
                </a:solidFill>
                <a:latin typeface="+mj-lt"/>
              </a:rPr>
              <a:t>CPU scheduler </a:t>
            </a:r>
            <a:r>
              <a:rPr lang="en-US" dirty="0">
                <a:ea typeface="MS PGothic" charset="-128"/>
                <a:cs typeface="MS PGothic" charset="-128"/>
              </a:rPr>
              <a:t>selects from among the processes in ready queue, and allocates a CPU core to one of them</a:t>
            </a:r>
            <a:endParaRPr lang="en-US" dirty="0">
              <a:ea typeface="MS PGothic" charset="-128"/>
              <a:cs typeface="MS PGothic" charset="-128"/>
            </a:endParaRPr>
          </a:p>
          <a:p>
            <a:pPr marL="742950" lvl="1">
              <a:defRPr/>
            </a:pPr>
            <a:r>
              <a:rPr lang="en-US" dirty="0">
                <a:ea typeface="MS PGothic" charset="-128"/>
              </a:rPr>
              <a:t>Queue may be ordered in various ways</a:t>
            </a:r>
            <a:endParaRPr lang="en-US" dirty="0">
              <a:ea typeface="MS PGothic" charset="-128"/>
            </a:endParaRPr>
          </a:p>
          <a:p>
            <a:pPr>
              <a:defRPr/>
            </a:pPr>
            <a:r>
              <a:rPr lang="en-US" dirty="0">
                <a:ea typeface="MS PGothic" charset="-128"/>
                <a:cs typeface="MS PGothic" charset="-128"/>
              </a:rPr>
              <a:t>CPU scheduling decisions may take place when a process:</a:t>
            </a:r>
            <a:endParaRPr lang="en-US" dirty="0">
              <a:ea typeface="MS PGothic" charset="-128"/>
              <a:cs typeface="MS PGothic" charset="-128"/>
            </a:endParaRPr>
          </a:p>
          <a:p>
            <a:pPr marL="800100" lvl="1" indent="-342900">
              <a:buFont typeface="Monotype Sorts" pitchFamily="-84" charset="2"/>
              <a:buNone/>
              <a:defRPr/>
            </a:pPr>
            <a:r>
              <a:rPr lang="en-US" dirty="0">
                <a:solidFill>
                  <a:srgbClr val="CC6600"/>
                </a:solidFill>
                <a:ea typeface="MS PGothic" charset="-128"/>
              </a:rPr>
              <a:t>1.	</a:t>
            </a:r>
            <a:r>
              <a:rPr lang="en-US" dirty="0">
                <a:ea typeface="MS PGothic" charset="-128"/>
              </a:rPr>
              <a:t>Switches from running to waiting state</a:t>
            </a:r>
            <a:endParaRPr lang="en-US" dirty="0">
              <a:ea typeface="MS PGothic" charset="-128"/>
            </a:endParaRPr>
          </a:p>
          <a:p>
            <a:pPr marL="800100" lvl="1" indent="-342900">
              <a:buFont typeface="Monotype Sorts" pitchFamily="-84" charset="2"/>
              <a:buNone/>
              <a:defRPr/>
            </a:pPr>
            <a:r>
              <a:rPr lang="en-US" dirty="0">
                <a:solidFill>
                  <a:srgbClr val="CC6600"/>
                </a:solidFill>
                <a:ea typeface="MS PGothic" charset="-128"/>
              </a:rPr>
              <a:t>2.</a:t>
            </a:r>
            <a:r>
              <a:rPr lang="en-US" dirty="0">
                <a:ea typeface="MS PGothic" charset="-128"/>
              </a:rPr>
              <a:t>	Switches from running to ready state</a:t>
            </a:r>
            <a:endParaRPr lang="en-US" dirty="0">
              <a:ea typeface="MS PGothic" charset="-128"/>
            </a:endParaRPr>
          </a:p>
          <a:p>
            <a:pPr marL="800100" lvl="1" indent="-342900">
              <a:buFont typeface="Monotype Sorts" pitchFamily="-84" charset="2"/>
              <a:buNone/>
              <a:defRPr/>
            </a:pPr>
            <a:r>
              <a:rPr lang="en-US" dirty="0">
                <a:solidFill>
                  <a:srgbClr val="CC6600"/>
                </a:solidFill>
                <a:ea typeface="MS PGothic" charset="-128"/>
              </a:rPr>
              <a:t>3.</a:t>
            </a:r>
            <a:r>
              <a:rPr lang="en-US" dirty="0">
                <a:ea typeface="MS PGothic" charset="-128"/>
              </a:rPr>
              <a:t>	Switches from waiting to ready</a:t>
            </a:r>
            <a:endParaRPr lang="en-US" dirty="0">
              <a:ea typeface="MS PGothic" charset="-128"/>
            </a:endParaRPr>
          </a:p>
          <a:p>
            <a:pPr marL="800100" lvl="1" indent="-342900">
              <a:buFont typeface="Monotype Sorts" pitchFamily="-84" charset="2"/>
              <a:buAutoNum type="arabicPeriod" startAt="4"/>
              <a:defRPr/>
            </a:pPr>
            <a:r>
              <a:rPr lang="en-US" dirty="0">
                <a:ea typeface="MS PGothic" charset="-128"/>
              </a:rPr>
              <a:t>Terminates</a:t>
            </a:r>
            <a:endParaRPr lang="en-US" dirty="0">
              <a:ea typeface="MS PGothic" charset="-128"/>
            </a:endParaRPr>
          </a:p>
          <a:p>
            <a:pPr>
              <a:defRPr/>
            </a:pPr>
            <a:r>
              <a:rPr lang="en-US" dirty="0">
                <a:ea typeface="MS PGothic" charset="-128"/>
                <a:cs typeface="MS PGothic" charset="-128"/>
              </a:rPr>
              <a:t>For situations 1 and 4, there is no choice in terms of scheduling. A new process (if one exists in the ready queue) must be selected for execution. </a:t>
            </a:r>
            <a:endParaRPr lang="en-US" dirty="0">
              <a:ea typeface="MS PGothic" charset="-128"/>
              <a:cs typeface="MS PGothic" charset="-128"/>
            </a:endParaRPr>
          </a:p>
          <a:p>
            <a:pPr>
              <a:defRPr/>
            </a:pPr>
            <a:r>
              <a:rPr lang="en-US" dirty="0">
                <a:ea typeface="MS PGothic" charset="-128"/>
                <a:cs typeface="MS PGothic" charset="-128"/>
              </a:rPr>
              <a:t>For situations 2 and 3, however, there is  a choice.</a:t>
            </a:r>
            <a:endParaRPr lang="en-US" b="1" dirty="0">
              <a:solidFill>
                <a:srgbClr val="3366FF"/>
              </a:solidFill>
              <a:ea typeface="MS PGothic" charset="0"/>
              <a:cs typeface="MS PGothic"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p:cNvSpPr>
            <a:spLocks noGrp="1"/>
          </p:cNvSpPr>
          <p:nvPr>
            <p:ph type="title"/>
          </p:nvPr>
        </p:nvSpPr>
        <p:spPr>
          <a:xfrm>
            <a:off x="865188" y="140547"/>
            <a:ext cx="7821612" cy="576262"/>
          </a:xfrm>
        </p:spPr>
        <p:txBody>
          <a:bodyPr/>
          <a:lstStyle/>
          <a:p>
            <a:pPr eaLnBrk="1" hangingPunct="1"/>
            <a:r>
              <a:rPr lang="en-US" altLang="en-US" dirty="0"/>
              <a:t>Real-Time CPU Scheduling</a:t>
            </a:r>
            <a:endParaRPr lang="en-US" altLang="en-US" dirty="0"/>
          </a:p>
        </p:txBody>
      </p:sp>
      <p:sp>
        <p:nvSpPr>
          <p:cNvPr id="84994" name="Content Placeholder 2"/>
          <p:cNvSpPr>
            <a:spLocks noGrp="1"/>
          </p:cNvSpPr>
          <p:nvPr>
            <p:ph idx="1"/>
          </p:nvPr>
        </p:nvSpPr>
        <p:spPr>
          <a:xfrm>
            <a:off x="806450" y="1005840"/>
            <a:ext cx="7740391" cy="4575493"/>
          </a:xfrm>
        </p:spPr>
        <p:txBody>
          <a:bodyPr/>
          <a:lstStyle/>
          <a:p>
            <a:r>
              <a:rPr lang="en-US" altLang="en-US" dirty="0"/>
              <a:t>Can present obvious challenges</a:t>
            </a:r>
            <a:endParaRPr lang="en-US" altLang="en-US" dirty="0"/>
          </a:p>
          <a:p>
            <a:r>
              <a:rPr lang="en-US" altLang="en-US" b="1" dirty="0">
                <a:solidFill>
                  <a:srgbClr val="006699"/>
                </a:solidFill>
                <a:latin typeface="+mj-lt"/>
              </a:rPr>
              <a:t>Soft real-time systems </a:t>
            </a:r>
            <a:r>
              <a:rPr lang="en-US" altLang="en-US" dirty="0"/>
              <a:t>– Critical real-time tasks have the highest priority, but no guarantee as to when tasks will be scheduled</a:t>
            </a:r>
            <a:endParaRPr lang="en-US" altLang="en-US" dirty="0"/>
          </a:p>
          <a:p>
            <a:r>
              <a:rPr lang="en-US" altLang="en-US" b="1" dirty="0">
                <a:solidFill>
                  <a:srgbClr val="006699"/>
                </a:solidFill>
                <a:latin typeface="+mj-lt"/>
              </a:rPr>
              <a:t>Hard real-time systems – task must be serviced by its deadline</a:t>
            </a:r>
            <a:endParaRPr lang="en-US" altLang="en-US" b="1" dirty="0">
              <a:solidFill>
                <a:srgbClr val="006699"/>
              </a:solidFill>
              <a:latin typeface="+mj-lt"/>
            </a:endParaRPr>
          </a:p>
          <a:p>
            <a:pPr lvl="1">
              <a:buFont typeface="Monotype Sorts" pitchFamily="-84" charset="2"/>
              <a:buNone/>
            </a:pPr>
            <a:r>
              <a:rPr lang="en-US" altLang="en-US" b="1" dirty="0">
                <a:solidFill>
                  <a:srgbClr val="006699"/>
                </a:solidFill>
                <a:latin typeface="+mj-lt"/>
              </a:rPr>
              <a:t> </a:t>
            </a:r>
            <a:endParaRPr lang="en-US" altLang="en-US" b="1" dirty="0">
              <a:solidFill>
                <a:srgbClr val="006699"/>
              </a:solidFill>
              <a:latin typeface="+mj-lt"/>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a:xfrm>
            <a:off x="865188" y="120227"/>
            <a:ext cx="7821612" cy="576262"/>
          </a:xfrm>
        </p:spPr>
        <p:txBody>
          <a:bodyPr/>
          <a:lstStyle/>
          <a:p>
            <a:pPr eaLnBrk="1" hangingPunct="1"/>
            <a:r>
              <a:rPr lang="en-US" altLang="en-US" dirty="0"/>
              <a:t>Real-Time CPU Scheduling</a:t>
            </a:r>
            <a:endParaRPr lang="en-US" altLang="en-US" dirty="0"/>
          </a:p>
        </p:txBody>
      </p:sp>
      <p:sp>
        <p:nvSpPr>
          <p:cNvPr id="87042" name="Content Placeholder 2"/>
          <p:cNvSpPr>
            <a:spLocks noGrp="1"/>
          </p:cNvSpPr>
          <p:nvPr>
            <p:ph idx="1"/>
          </p:nvPr>
        </p:nvSpPr>
        <p:spPr>
          <a:xfrm>
            <a:off x="806450" y="1097280"/>
            <a:ext cx="3552825" cy="4585653"/>
          </a:xfrm>
        </p:spPr>
        <p:txBody>
          <a:bodyPr/>
          <a:lstStyle/>
          <a:p>
            <a:r>
              <a:rPr lang="en-US" altLang="en-US" dirty="0"/>
              <a:t>Event latency – the amount of time that elapses from when an event occurs to when it is serviced.</a:t>
            </a:r>
            <a:endParaRPr lang="en-US" altLang="en-US" dirty="0"/>
          </a:p>
          <a:p>
            <a:r>
              <a:rPr lang="en-US" altLang="en-US" dirty="0"/>
              <a:t>Two types of latencies affect performance</a:t>
            </a:r>
            <a:endParaRPr lang="en-US" altLang="en-US" dirty="0"/>
          </a:p>
          <a:p>
            <a:pPr lvl="1">
              <a:buFont typeface="Arial" panose="020B0604020202020204" pitchFamily="34" charset="0"/>
              <a:buAutoNum type="arabicPeriod"/>
            </a:pPr>
            <a:r>
              <a:rPr lang="en-US" altLang="en-US" dirty="0"/>
              <a:t> </a:t>
            </a:r>
            <a:r>
              <a:rPr lang="en-US" altLang="en-US" b="1" dirty="0"/>
              <a:t>Interrupt latency </a:t>
            </a:r>
            <a:r>
              <a:rPr lang="en-US" altLang="en-US" dirty="0"/>
              <a:t>– time from arrival of interrupt to start of routine that services interrupt</a:t>
            </a:r>
            <a:endParaRPr lang="en-US" altLang="en-US" dirty="0"/>
          </a:p>
          <a:p>
            <a:pPr lvl="1">
              <a:buFont typeface="Arial" panose="020B0604020202020204" pitchFamily="34" charset="0"/>
              <a:buAutoNum type="arabicPeriod"/>
            </a:pPr>
            <a:r>
              <a:rPr lang="en-US" altLang="en-US" dirty="0"/>
              <a:t> </a:t>
            </a:r>
            <a:r>
              <a:rPr lang="en-US" altLang="en-US" b="1" dirty="0"/>
              <a:t>Dispatch latency </a:t>
            </a:r>
            <a:r>
              <a:rPr lang="en-US" altLang="en-US" dirty="0"/>
              <a:t>– time for schedule to take current process off CPU and switch to another</a:t>
            </a:r>
            <a:endParaRPr lang="en-US" altLang="en-US" dirty="0"/>
          </a:p>
          <a:p>
            <a:endParaRPr lang="en-US" altLang="en-US" dirty="0"/>
          </a:p>
          <a:p>
            <a:pPr lvl="1">
              <a:buFont typeface="Monotype Sorts" pitchFamily="-84" charset="2"/>
              <a:buNone/>
            </a:pPr>
            <a:r>
              <a:rPr lang="en-US" altLang="en-US" dirty="0"/>
              <a:t> </a:t>
            </a:r>
            <a:endParaRPr lang="en-US" altLang="en-US" dirty="0"/>
          </a:p>
        </p:txBody>
      </p:sp>
      <p:pic>
        <p:nvPicPr>
          <p:cNvPr id="87043"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991100" y="2084705"/>
            <a:ext cx="3581400" cy="238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p:cNvSpPr>
            <a:spLocks noGrp="1"/>
          </p:cNvSpPr>
          <p:nvPr>
            <p:ph type="title"/>
          </p:nvPr>
        </p:nvSpPr>
        <p:spPr>
          <a:xfrm>
            <a:off x="412750" y="147991"/>
            <a:ext cx="8229600" cy="576262"/>
          </a:xfrm>
        </p:spPr>
        <p:txBody>
          <a:bodyPr/>
          <a:lstStyle/>
          <a:p>
            <a:br>
              <a:rPr lang="en-US" altLang="en-US" dirty="0"/>
            </a:br>
            <a:r>
              <a:rPr lang="en-US" altLang="en-US" dirty="0"/>
              <a:t>Interrupt Latency</a:t>
            </a:r>
            <a:endParaRPr lang="en-US" altLang="en-US" dirty="0"/>
          </a:p>
        </p:txBody>
      </p:sp>
      <p:pic>
        <p:nvPicPr>
          <p:cNvPr id="89090" name="Picture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946400" y="1452880"/>
            <a:ext cx="3800475" cy="358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p:cNvSpPr>
            <a:spLocks noGrp="1"/>
          </p:cNvSpPr>
          <p:nvPr>
            <p:ph type="title"/>
          </p:nvPr>
        </p:nvSpPr>
        <p:spPr>
          <a:xfrm>
            <a:off x="806450" y="104987"/>
            <a:ext cx="7821613" cy="576263"/>
          </a:xfrm>
        </p:spPr>
        <p:txBody>
          <a:bodyPr/>
          <a:lstStyle/>
          <a:p>
            <a:pPr eaLnBrk="1" hangingPunct="1"/>
            <a:br>
              <a:rPr lang="en-US" altLang="en-US" dirty="0"/>
            </a:br>
            <a:r>
              <a:rPr lang="en-US" altLang="en-US" dirty="0"/>
              <a:t>Dispatch Latency</a:t>
            </a:r>
            <a:endParaRPr lang="en-US" altLang="en-US" dirty="0"/>
          </a:p>
        </p:txBody>
      </p:sp>
      <p:sp>
        <p:nvSpPr>
          <p:cNvPr id="90114" name="Content Placeholder 2"/>
          <p:cNvSpPr>
            <a:spLocks noGrp="1"/>
          </p:cNvSpPr>
          <p:nvPr>
            <p:ph idx="1"/>
          </p:nvPr>
        </p:nvSpPr>
        <p:spPr>
          <a:xfrm>
            <a:off x="806450" y="1097280"/>
            <a:ext cx="2633663" cy="4523105"/>
          </a:xfrm>
        </p:spPr>
        <p:txBody>
          <a:bodyPr/>
          <a:lstStyle/>
          <a:p>
            <a:r>
              <a:rPr lang="en-US" altLang="en-US" dirty="0"/>
              <a:t>Conflict phase of dispatch latency:</a:t>
            </a:r>
            <a:endParaRPr lang="en-US" altLang="en-US" dirty="0"/>
          </a:p>
          <a:p>
            <a:pPr lvl="1">
              <a:buFont typeface="Arial" panose="020B0604020202020204" pitchFamily="34" charset="0"/>
              <a:buAutoNum type="arabicPeriod"/>
            </a:pPr>
            <a:r>
              <a:rPr lang="en-US" altLang="en-US" dirty="0"/>
              <a:t>Preemption of any process running in kernel mode</a:t>
            </a:r>
            <a:endParaRPr lang="en-US" altLang="en-US" dirty="0"/>
          </a:p>
          <a:p>
            <a:pPr lvl="1">
              <a:buFont typeface="Arial" panose="020B0604020202020204" pitchFamily="34" charset="0"/>
              <a:buAutoNum type="arabicPeriod"/>
            </a:pPr>
            <a:r>
              <a:rPr lang="en-US" altLang="en-US" dirty="0"/>
              <a:t>Release by low-priority process of resources needed by high-priority processes</a:t>
            </a:r>
            <a:endParaRPr lang="en-US" altLang="en-US" dirty="0"/>
          </a:p>
          <a:p>
            <a:endParaRPr lang="en-US" altLang="en-US" dirty="0"/>
          </a:p>
          <a:p>
            <a:pPr lvl="1">
              <a:buFont typeface="Monotype Sorts" pitchFamily="-84" charset="2"/>
              <a:buNone/>
            </a:pPr>
            <a:r>
              <a:rPr lang="en-US" altLang="en-US" dirty="0"/>
              <a:t> </a:t>
            </a:r>
            <a:endParaRPr lang="en-US" altLang="en-US" dirty="0"/>
          </a:p>
        </p:txBody>
      </p:sp>
      <p:pic>
        <p:nvPicPr>
          <p:cNvPr id="90115"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944938" y="1746250"/>
            <a:ext cx="4462462" cy="327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p:cNvSpPr>
            <a:spLocks noGrp="1"/>
          </p:cNvSpPr>
          <p:nvPr>
            <p:ph type="title"/>
          </p:nvPr>
        </p:nvSpPr>
        <p:spPr>
          <a:xfrm>
            <a:off x="865188" y="221827"/>
            <a:ext cx="7821612" cy="576262"/>
          </a:xfrm>
        </p:spPr>
        <p:txBody>
          <a:bodyPr/>
          <a:lstStyle/>
          <a:p>
            <a:pPr eaLnBrk="1" hangingPunct="1"/>
            <a:r>
              <a:rPr lang="en-US" altLang="en-US" dirty="0"/>
              <a:t>Priority-based Scheduling</a:t>
            </a:r>
            <a:endParaRPr lang="en-US" altLang="en-US" dirty="0"/>
          </a:p>
        </p:txBody>
      </p:sp>
      <p:sp>
        <p:nvSpPr>
          <p:cNvPr id="92162" name="Content Placeholder 2"/>
          <p:cNvSpPr>
            <a:spLocks noGrp="1"/>
          </p:cNvSpPr>
          <p:nvPr>
            <p:ph idx="1"/>
          </p:nvPr>
        </p:nvSpPr>
        <p:spPr>
          <a:xfrm>
            <a:off x="865188" y="1195388"/>
            <a:ext cx="7727950" cy="4530725"/>
          </a:xfrm>
        </p:spPr>
        <p:txBody>
          <a:bodyPr/>
          <a:lstStyle/>
          <a:p>
            <a:r>
              <a:rPr lang="en-US" altLang="en-US" dirty="0"/>
              <a:t>For real-time scheduling, scheduler must support preemptive, priority-based scheduling</a:t>
            </a:r>
            <a:endParaRPr lang="en-US" altLang="en-US" dirty="0"/>
          </a:p>
          <a:p>
            <a:pPr lvl="1"/>
            <a:r>
              <a:rPr lang="en-US" altLang="en-US" dirty="0"/>
              <a:t>But only guarantees soft real-time</a:t>
            </a:r>
            <a:endParaRPr lang="en-US" altLang="en-US" dirty="0"/>
          </a:p>
          <a:p>
            <a:r>
              <a:rPr lang="en-US" altLang="en-US" dirty="0"/>
              <a:t>For hard real-time must also provide ability to meet deadlines</a:t>
            </a:r>
            <a:endParaRPr lang="en-US" altLang="en-US" dirty="0"/>
          </a:p>
          <a:p>
            <a:r>
              <a:rPr lang="en-US" altLang="en-US" dirty="0"/>
              <a:t>Processes have new characteristics: </a:t>
            </a:r>
            <a:r>
              <a:rPr lang="en-US" altLang="en-US" b="1" dirty="0">
                <a:solidFill>
                  <a:srgbClr val="006699"/>
                </a:solidFill>
                <a:latin typeface="+mj-lt"/>
              </a:rPr>
              <a:t>periodic</a:t>
            </a:r>
            <a:r>
              <a:rPr lang="en-US" altLang="en-US" dirty="0"/>
              <a:t> ones require CPU at constant intervals</a:t>
            </a:r>
            <a:endParaRPr lang="en-US" altLang="en-US" dirty="0"/>
          </a:p>
          <a:p>
            <a:pPr lvl="1"/>
            <a:r>
              <a:rPr lang="en-US" altLang="en-US" dirty="0"/>
              <a:t>Has processing time </a:t>
            </a:r>
            <a:r>
              <a:rPr lang="en-US" altLang="en-US" i="1" dirty="0"/>
              <a:t>t</a:t>
            </a:r>
            <a:r>
              <a:rPr lang="en-US" altLang="en-US" dirty="0"/>
              <a:t>, deadline </a:t>
            </a:r>
            <a:r>
              <a:rPr lang="en-US" altLang="en-US" i="1" dirty="0"/>
              <a:t>d, </a:t>
            </a:r>
            <a:r>
              <a:rPr lang="en-US" altLang="en-US" dirty="0"/>
              <a:t>period </a:t>
            </a:r>
            <a:r>
              <a:rPr lang="en-US" altLang="en-US" i="1" dirty="0"/>
              <a:t>p</a:t>
            </a:r>
            <a:endParaRPr lang="en-US" altLang="en-US" i="1" dirty="0"/>
          </a:p>
          <a:p>
            <a:pPr lvl="1"/>
            <a:r>
              <a:rPr lang="en-US" altLang="en-US" dirty="0"/>
              <a:t>0 ≤ </a:t>
            </a:r>
            <a:r>
              <a:rPr lang="en-US" altLang="en-US" i="1" dirty="0"/>
              <a:t>t</a:t>
            </a:r>
            <a:r>
              <a:rPr lang="en-US" altLang="en-US" dirty="0"/>
              <a:t> ≤ </a:t>
            </a:r>
            <a:r>
              <a:rPr lang="en-US" altLang="en-US" i="1" dirty="0"/>
              <a:t>d</a:t>
            </a:r>
            <a:r>
              <a:rPr lang="en-US" altLang="en-US" dirty="0"/>
              <a:t> ≤ </a:t>
            </a:r>
            <a:r>
              <a:rPr lang="en-US" altLang="en-US" i="1" dirty="0"/>
              <a:t>p</a:t>
            </a:r>
            <a:endParaRPr lang="en-US" altLang="en-US" i="1" dirty="0"/>
          </a:p>
          <a:p>
            <a:pPr lvl="1"/>
            <a:r>
              <a:rPr lang="en-US" altLang="en-US" b="1" dirty="0">
                <a:solidFill>
                  <a:srgbClr val="006699"/>
                </a:solidFill>
                <a:latin typeface="+mj-lt"/>
              </a:rPr>
              <a:t>Rate</a:t>
            </a:r>
            <a:r>
              <a:rPr lang="en-US" altLang="en-US" dirty="0"/>
              <a:t> of periodic task is 1/</a:t>
            </a:r>
            <a:r>
              <a:rPr lang="en-US" altLang="en-US" i="1" dirty="0"/>
              <a:t>p</a:t>
            </a:r>
            <a:endParaRPr lang="en-US" altLang="en-US" dirty="0"/>
          </a:p>
          <a:p>
            <a:endParaRPr lang="en-US" altLang="en-US" dirty="0"/>
          </a:p>
          <a:p>
            <a:pPr lvl="1">
              <a:buFont typeface="Monotype Sorts" pitchFamily="-84" charset="2"/>
              <a:buNone/>
            </a:pPr>
            <a:r>
              <a:rPr lang="en-US" altLang="en-US" dirty="0"/>
              <a:t> </a:t>
            </a:r>
            <a:endParaRPr lang="en-US" altLang="en-US" dirty="0"/>
          </a:p>
        </p:txBody>
      </p:sp>
      <p:pic>
        <p:nvPicPr>
          <p:cNvPr id="92163"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116137" y="4463597"/>
            <a:ext cx="5319713" cy="158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p:cNvSpPr>
            <a:spLocks noGrp="1" noChangeArrowheads="1"/>
          </p:cNvSpPr>
          <p:nvPr>
            <p:ph type="title"/>
          </p:nvPr>
        </p:nvSpPr>
        <p:spPr>
          <a:xfrm>
            <a:off x="876300" y="139718"/>
            <a:ext cx="7810500" cy="576262"/>
          </a:xfrm>
        </p:spPr>
        <p:txBody>
          <a:bodyPr/>
          <a:lstStyle/>
          <a:p>
            <a:pPr eaLnBrk="1" hangingPunct="1"/>
            <a:r>
              <a:rPr lang="en-US" altLang="en-US" dirty="0"/>
              <a:t>Rate Monotonic Scheduling</a:t>
            </a:r>
            <a:endParaRPr lang="en-US" altLang="en-US" dirty="0"/>
          </a:p>
        </p:txBody>
      </p:sp>
      <p:sp>
        <p:nvSpPr>
          <p:cNvPr id="94210" name="Rectangle 4"/>
          <p:cNvSpPr>
            <a:spLocks noGrp="1" noChangeArrowheads="1"/>
          </p:cNvSpPr>
          <p:nvPr>
            <p:ph type="body" idx="1"/>
          </p:nvPr>
        </p:nvSpPr>
        <p:spPr>
          <a:xfrm>
            <a:off x="806450" y="1064895"/>
            <a:ext cx="7351713" cy="4483100"/>
          </a:xfrm>
        </p:spPr>
        <p:txBody>
          <a:bodyPr/>
          <a:lstStyle/>
          <a:p>
            <a:r>
              <a:rPr lang="en-US" altLang="en-US" dirty="0"/>
              <a:t>A priority is assigned based on the inverse of its period</a:t>
            </a:r>
            <a:endParaRPr lang="en-US" altLang="en-US" sz="800" dirty="0"/>
          </a:p>
          <a:p>
            <a:r>
              <a:rPr lang="en-US" altLang="en-US" dirty="0"/>
              <a:t>Shorter periods = higher priority;</a:t>
            </a:r>
            <a:endParaRPr lang="en-US" altLang="en-US" sz="800" dirty="0"/>
          </a:p>
          <a:p>
            <a:r>
              <a:rPr lang="en-US" altLang="en-US" dirty="0"/>
              <a:t>Longer periods = lower priority</a:t>
            </a:r>
            <a:endParaRPr lang="en-US" altLang="en-US" sz="800" dirty="0"/>
          </a:p>
          <a:p>
            <a:r>
              <a:rPr lang="en-US" altLang="en-US" dirty="0"/>
              <a:t>P</a:t>
            </a:r>
            <a:r>
              <a:rPr lang="en-US" altLang="en-US" baseline="-25000" dirty="0"/>
              <a:t>1</a:t>
            </a:r>
            <a:r>
              <a:rPr lang="en-US" altLang="en-US" dirty="0"/>
              <a:t> is assigned a higher priority than P</a:t>
            </a:r>
            <a:r>
              <a:rPr lang="en-US" altLang="en-US" baseline="-25000" dirty="0"/>
              <a:t>2</a:t>
            </a:r>
            <a:r>
              <a:rPr lang="en-US" altLang="en-US" dirty="0"/>
              <a:t>.</a:t>
            </a:r>
            <a:br>
              <a:rPr lang="en-US" altLang="en-US" dirty="0"/>
            </a:br>
            <a:endParaRPr lang="en-US" altLang="en-US" dirty="0"/>
          </a:p>
        </p:txBody>
      </p:sp>
      <p:pic>
        <p:nvPicPr>
          <p:cNvPr id="94211"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188720" y="2794253"/>
            <a:ext cx="6791325" cy="1024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p:cNvSpPr>
            <a:spLocks noGrp="1" noChangeArrowheads="1"/>
          </p:cNvSpPr>
          <p:nvPr>
            <p:ph type="title"/>
          </p:nvPr>
        </p:nvSpPr>
        <p:spPr>
          <a:xfrm>
            <a:off x="1272540" y="99078"/>
            <a:ext cx="7810500" cy="576262"/>
          </a:xfrm>
        </p:spPr>
        <p:txBody>
          <a:bodyPr/>
          <a:lstStyle/>
          <a:p>
            <a:pPr eaLnBrk="1" hangingPunct="1"/>
            <a:r>
              <a:rPr lang="en-US" altLang="en-US" sz="2400" dirty="0"/>
              <a:t>Missed Deadlines with Rate Monotonic Scheduling</a:t>
            </a:r>
            <a:endParaRPr lang="en-US" altLang="en-US" sz="2400" dirty="0"/>
          </a:p>
        </p:txBody>
      </p:sp>
      <p:sp>
        <p:nvSpPr>
          <p:cNvPr id="94210" name="Rectangle 4"/>
          <p:cNvSpPr>
            <a:spLocks noGrp="1" noChangeArrowheads="1"/>
          </p:cNvSpPr>
          <p:nvPr>
            <p:ph type="body" idx="1"/>
          </p:nvPr>
        </p:nvSpPr>
        <p:spPr>
          <a:xfrm>
            <a:off x="806450" y="1064895"/>
            <a:ext cx="7351713" cy="4483100"/>
          </a:xfrm>
        </p:spPr>
        <p:txBody>
          <a:bodyPr/>
          <a:lstStyle/>
          <a:p>
            <a:r>
              <a:rPr kumimoji="0" lang="en-US" altLang="en-US" dirty="0"/>
              <a:t>Process </a:t>
            </a:r>
            <a:r>
              <a:rPr lang="en-US" altLang="en-US" dirty="0"/>
              <a:t>P</a:t>
            </a:r>
            <a:r>
              <a:rPr lang="en-US" altLang="en-US" baseline="-25000" dirty="0"/>
              <a:t>2</a:t>
            </a:r>
            <a:r>
              <a:rPr kumimoji="0" lang="en-US" altLang="en-US" dirty="0"/>
              <a:t> misses finishing its deadline at time 80</a:t>
            </a:r>
            <a:endParaRPr kumimoji="0" lang="en-US" altLang="en-US" dirty="0"/>
          </a:p>
          <a:p>
            <a:r>
              <a:rPr lang="en-US" altLang="en-US" dirty="0"/>
              <a:t>Figure</a:t>
            </a:r>
            <a:br>
              <a:rPr lang="en-US" altLang="en-US" dirty="0"/>
            </a:br>
            <a:endParaRPr lang="en-US" altLang="en-US" dirty="0"/>
          </a:p>
        </p:txBody>
      </p:sp>
      <p:pic>
        <p:nvPicPr>
          <p:cNvPr id="5"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402079" y="1984431"/>
            <a:ext cx="6997383" cy="1070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p:cNvSpPr>
            <a:spLocks noGrp="1" noChangeArrowheads="1"/>
          </p:cNvSpPr>
          <p:nvPr>
            <p:ph type="title"/>
          </p:nvPr>
        </p:nvSpPr>
        <p:spPr>
          <a:xfrm>
            <a:off x="1391920" y="121920"/>
            <a:ext cx="7729220" cy="571412"/>
          </a:xfrm>
        </p:spPr>
        <p:txBody>
          <a:bodyPr/>
          <a:lstStyle/>
          <a:p>
            <a:pPr eaLnBrk="1" hangingPunct="1"/>
            <a:r>
              <a:rPr lang="en-US" altLang="en-US" sz="2800" dirty="0"/>
              <a:t>Earliest Deadline First Scheduling (EDF)</a:t>
            </a:r>
            <a:endParaRPr lang="en-US" altLang="en-US" sz="2800" dirty="0"/>
          </a:p>
        </p:txBody>
      </p:sp>
      <p:sp>
        <p:nvSpPr>
          <p:cNvPr id="98306" name="Rectangle 3"/>
          <p:cNvSpPr>
            <a:spLocks noGrp="1" noChangeArrowheads="1"/>
          </p:cNvSpPr>
          <p:nvPr>
            <p:ph type="body" idx="1"/>
          </p:nvPr>
        </p:nvSpPr>
        <p:spPr>
          <a:xfrm>
            <a:off x="811763" y="1257300"/>
            <a:ext cx="7432125" cy="4483100"/>
          </a:xfrm>
        </p:spPr>
        <p:txBody>
          <a:bodyPr/>
          <a:lstStyle/>
          <a:p>
            <a:r>
              <a:rPr lang="en-US" altLang="en-US" dirty="0"/>
              <a:t>Priorities are assigned according to deadlines:</a:t>
            </a:r>
            <a:endParaRPr lang="en-US" altLang="en-US" dirty="0"/>
          </a:p>
          <a:p>
            <a:pPr lvl="1"/>
            <a:r>
              <a:rPr lang="en-US" altLang="en-US" dirty="0"/>
              <a:t>The earlier the deadline, the higher the priority</a:t>
            </a:r>
            <a:endParaRPr lang="en-US" altLang="en-US" dirty="0"/>
          </a:p>
          <a:p>
            <a:pPr lvl="1"/>
            <a:r>
              <a:rPr lang="en-US" altLang="en-US" dirty="0"/>
              <a:t>The later the deadline, the lower the priority</a:t>
            </a:r>
            <a:endParaRPr lang="en-US" altLang="en-US" dirty="0"/>
          </a:p>
          <a:p>
            <a:r>
              <a:rPr lang="en-US" altLang="en-US" dirty="0"/>
              <a:t>Figure</a:t>
            </a:r>
            <a:endParaRPr lang="en-US" altLang="en-US" dirty="0"/>
          </a:p>
        </p:txBody>
      </p:sp>
      <p:pic>
        <p:nvPicPr>
          <p:cNvPr id="98307" name="Picture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371600" y="2926080"/>
            <a:ext cx="6499543" cy="1010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p:cNvSpPr>
            <a:spLocks noGrp="1" noChangeArrowheads="1"/>
          </p:cNvSpPr>
          <p:nvPr>
            <p:ph type="title"/>
          </p:nvPr>
        </p:nvSpPr>
        <p:spPr>
          <a:xfrm>
            <a:off x="935038" y="128006"/>
            <a:ext cx="7751762" cy="576262"/>
          </a:xfrm>
        </p:spPr>
        <p:txBody>
          <a:bodyPr/>
          <a:lstStyle/>
          <a:p>
            <a:pPr eaLnBrk="1" hangingPunct="1"/>
            <a:r>
              <a:rPr lang="en-US" altLang="en-US" dirty="0"/>
              <a:t>Proportional Share Scheduling</a:t>
            </a:r>
            <a:endParaRPr lang="en-US" altLang="en-US" dirty="0"/>
          </a:p>
        </p:txBody>
      </p:sp>
      <p:sp>
        <p:nvSpPr>
          <p:cNvPr id="100354" name="Rectangle 3"/>
          <p:cNvSpPr>
            <a:spLocks noGrp="1" noChangeArrowheads="1"/>
          </p:cNvSpPr>
          <p:nvPr>
            <p:ph type="body" idx="1"/>
          </p:nvPr>
        </p:nvSpPr>
        <p:spPr>
          <a:xfrm>
            <a:off x="811763" y="1125855"/>
            <a:ext cx="7133357" cy="4441825"/>
          </a:xfrm>
        </p:spPr>
        <p:txBody>
          <a:bodyPr/>
          <a:lstStyle/>
          <a:p>
            <a:r>
              <a:rPr lang="en-US" altLang="en-US" i="1" dirty="0"/>
              <a:t>T</a:t>
            </a:r>
            <a:r>
              <a:rPr lang="en-US" altLang="en-US" dirty="0"/>
              <a:t> shares are allocated among all processes in the system</a:t>
            </a:r>
            <a:endParaRPr lang="en-US" altLang="en-US" dirty="0"/>
          </a:p>
          <a:p>
            <a:r>
              <a:rPr lang="en-US" altLang="en-US" dirty="0"/>
              <a:t>An application receives </a:t>
            </a:r>
            <a:r>
              <a:rPr lang="en-US" altLang="en-US" i="1" dirty="0"/>
              <a:t>N</a:t>
            </a:r>
            <a:r>
              <a:rPr lang="en-US" altLang="en-US" dirty="0"/>
              <a:t> shares where </a:t>
            </a:r>
            <a:r>
              <a:rPr lang="en-US" altLang="en-US" i="1" dirty="0"/>
              <a:t>N &lt; T</a:t>
            </a:r>
            <a:endParaRPr lang="en-US" altLang="en-US" dirty="0"/>
          </a:p>
          <a:p>
            <a:r>
              <a:rPr lang="en-US" altLang="en-US" dirty="0"/>
              <a:t>This ensures each application will receive </a:t>
            </a:r>
            <a:r>
              <a:rPr lang="en-US" altLang="en-US" b="1" i="1" dirty="0"/>
              <a:t>N</a:t>
            </a:r>
            <a:r>
              <a:rPr lang="en-US" altLang="en-US" i="1" dirty="0"/>
              <a:t> / T</a:t>
            </a:r>
            <a:r>
              <a:rPr lang="en-US" altLang="en-US" dirty="0"/>
              <a:t> of the total processor time</a:t>
            </a:r>
            <a:endParaRPr lang="en-US" alt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p:cNvSpPr>
            <a:spLocks noGrp="1" noChangeArrowheads="1"/>
          </p:cNvSpPr>
          <p:nvPr>
            <p:ph type="title"/>
          </p:nvPr>
        </p:nvSpPr>
        <p:spPr>
          <a:xfrm>
            <a:off x="533400" y="71120"/>
            <a:ext cx="8229600" cy="661035"/>
          </a:xfrm>
        </p:spPr>
        <p:txBody>
          <a:bodyPr/>
          <a:lstStyle/>
          <a:p>
            <a:pPr eaLnBrk="1" hangingPunct="1"/>
            <a:r>
              <a:rPr lang="en-US" altLang="en-US" dirty="0"/>
              <a:t>POSIX Real-Time Scheduling</a:t>
            </a:r>
            <a:endParaRPr lang="en-US" altLang="en-US" dirty="0"/>
          </a:p>
        </p:txBody>
      </p:sp>
      <p:sp>
        <p:nvSpPr>
          <p:cNvPr id="56323" name="Rectangle 3"/>
          <p:cNvSpPr>
            <a:spLocks noGrp="1" noChangeArrowheads="1"/>
          </p:cNvSpPr>
          <p:nvPr>
            <p:ph type="body" idx="1"/>
          </p:nvPr>
        </p:nvSpPr>
        <p:spPr>
          <a:xfrm>
            <a:off x="774441" y="1001395"/>
            <a:ext cx="7753739" cy="4483100"/>
          </a:xfrm>
        </p:spPr>
        <p:txBody>
          <a:bodyPr/>
          <a:lstStyle/>
          <a:p>
            <a:pPr marL="344805" indent="-344805"/>
            <a:r>
              <a:rPr lang="en-US" altLang="en-US" dirty="0"/>
              <a:t>The POSIX.1b standard</a:t>
            </a:r>
            <a:endParaRPr lang="en-US" altLang="en-US" dirty="0"/>
          </a:p>
          <a:p>
            <a:pPr marL="344805" indent="-344805"/>
            <a:r>
              <a:rPr lang="en-US" altLang="en-US" dirty="0"/>
              <a:t>API provides functions for managing real-time threads</a:t>
            </a:r>
            <a:endParaRPr lang="en-US" altLang="en-US" dirty="0"/>
          </a:p>
          <a:p>
            <a:pPr marL="344805" indent="-344805"/>
            <a:r>
              <a:rPr lang="en-US" altLang="en-US" dirty="0"/>
              <a:t>Defines two scheduling classes for real-time threads:</a:t>
            </a:r>
            <a:endParaRPr lang="en-US" altLang="en-US" sz="1000" dirty="0"/>
          </a:p>
          <a:p>
            <a:pPr marL="744855" lvl="1" indent="-344805">
              <a:buFont typeface="Arial" panose="020B0604020202020204" pitchFamily="34" charset="0"/>
              <a:buAutoNum type="arabicPeriod"/>
            </a:pPr>
            <a:r>
              <a:rPr lang="en-US" altLang="en-US" dirty="0"/>
              <a:t>SCHED_FIFO - threads are scheduled using a FCFS strategy with a FIFO queue. There is no time-slicing for threads of equal priority</a:t>
            </a:r>
            <a:endParaRPr lang="en-US" altLang="en-US" dirty="0"/>
          </a:p>
          <a:p>
            <a:pPr marL="744855" lvl="1" indent="-344805">
              <a:buFont typeface="Arial" panose="020B0604020202020204" pitchFamily="34" charset="0"/>
              <a:buAutoNum type="arabicPeriod"/>
            </a:pPr>
            <a:r>
              <a:rPr lang="en-US" altLang="en-US" dirty="0"/>
              <a:t>SCHED_RR - similar to SCHED_FIFO except time-slicing occurs for threads of equal priority</a:t>
            </a:r>
            <a:endParaRPr lang="en-US" altLang="en-US" dirty="0"/>
          </a:p>
          <a:p>
            <a:pPr marL="344805" indent="-344805"/>
            <a:r>
              <a:rPr lang="en-US" altLang="en-US" dirty="0"/>
              <a:t>Defines two functions for getting and setting scheduling policy:</a:t>
            </a:r>
            <a:endParaRPr lang="en-US" altLang="en-US" dirty="0"/>
          </a:p>
          <a:p>
            <a:pPr marL="744855" lvl="1" indent="-344805">
              <a:buFont typeface="Arial" panose="020B0604020202020204" pitchFamily="34" charset="0"/>
              <a:buAutoNum type="arabicPeriod"/>
            </a:pPr>
            <a:r>
              <a:rPr lang="en-US" altLang="en-US" dirty="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pthread_attr_getsched_policy</a:t>
            </a:r>
            <a:r>
              <a:rPr lang="en-US" altLang="en-US" b="1" dirty="0">
                <a:latin typeface="Courier New" panose="02070309020205020404" pitchFamily="49" charset="0"/>
                <a:cs typeface="Courier New" panose="02070309020205020404" pitchFamily="49" charset="0"/>
              </a:rPr>
              <a:t>(</a:t>
            </a:r>
            <a:r>
              <a:rPr lang="en-US" altLang="en-US" b="1" dirty="0" err="1">
                <a:latin typeface="Courier New" panose="02070309020205020404" pitchFamily="49" charset="0"/>
                <a:cs typeface="Courier New" panose="02070309020205020404" pitchFamily="49" charset="0"/>
              </a:rPr>
              <a:t>pthread_attr_t</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attr</a:t>
            </a:r>
            <a:r>
              <a:rPr lang="en-US" altLang="en-US" b="1" dirty="0">
                <a:latin typeface="Courier New" panose="02070309020205020404" pitchFamily="49" charset="0"/>
                <a:cs typeface="Courier New" panose="02070309020205020404" pitchFamily="49" charset="0"/>
              </a:rPr>
              <a:t>, int *policy) </a:t>
            </a:r>
            <a:endParaRPr lang="en-US" altLang="en-US" b="1" dirty="0">
              <a:latin typeface="Courier New" panose="02070309020205020404" pitchFamily="49" charset="0"/>
              <a:cs typeface="Courier New" panose="02070309020205020404" pitchFamily="49" charset="0"/>
            </a:endParaRPr>
          </a:p>
          <a:p>
            <a:pPr marL="744855" lvl="1" indent="-344805">
              <a:buFont typeface="Arial" panose="020B0604020202020204" pitchFamily="34" charset="0"/>
              <a:buAutoNum type="arabicPeriod"/>
            </a:pPr>
            <a:r>
              <a:rPr lang="en-US" altLang="en-US" dirty="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pthread_attr_setsched_policy</a:t>
            </a:r>
            <a:r>
              <a:rPr lang="en-US" altLang="en-US" b="1" dirty="0">
                <a:latin typeface="Courier New" panose="02070309020205020404" pitchFamily="49" charset="0"/>
                <a:cs typeface="Courier New" panose="02070309020205020404" pitchFamily="49" charset="0"/>
              </a:rPr>
              <a:t>(</a:t>
            </a:r>
            <a:r>
              <a:rPr lang="en-US" altLang="en-US" b="1" dirty="0" err="1">
                <a:latin typeface="Courier New" panose="02070309020205020404" pitchFamily="49" charset="0"/>
                <a:cs typeface="Courier New" panose="02070309020205020404" pitchFamily="49" charset="0"/>
              </a:rPr>
              <a:t>pthread_attr_t</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attr</a:t>
            </a:r>
            <a:r>
              <a:rPr lang="en-US" altLang="en-US" b="1" dirty="0">
                <a:latin typeface="Courier New" panose="02070309020205020404" pitchFamily="49" charset="0"/>
                <a:cs typeface="Courier New" panose="02070309020205020404" pitchFamily="49" charset="0"/>
              </a:rPr>
              <a:t>, int policy) </a:t>
            </a:r>
            <a:endParaRPr lang="en-US" altLang="en-US" b="1" dirty="0">
              <a:latin typeface="Courier New" panose="02070309020205020404" pitchFamily="49" charset="0"/>
              <a:cs typeface="Courier New" panose="02070309020205020404" pitchFamily="49"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a:xfrm>
            <a:off x="1236777" y="167086"/>
            <a:ext cx="7848600" cy="576262"/>
          </a:xfrm>
        </p:spPr>
        <p:txBody>
          <a:bodyPr/>
          <a:lstStyle/>
          <a:p>
            <a:pPr eaLnBrk="1" hangingPunct="1"/>
            <a:r>
              <a:rPr lang="en-US" altLang="en-US" sz="2800" dirty="0"/>
              <a:t>Preemptive and Nonpreemptive Scheduling</a:t>
            </a:r>
            <a:endParaRPr lang="en-US" altLang="en-US" sz="2800" dirty="0"/>
          </a:p>
        </p:txBody>
      </p:sp>
      <p:sp>
        <p:nvSpPr>
          <p:cNvPr id="27651" name="Rectangle 3"/>
          <p:cNvSpPr>
            <a:spLocks noGrp="1" noChangeArrowheads="1"/>
          </p:cNvSpPr>
          <p:nvPr>
            <p:ph type="body" idx="1"/>
          </p:nvPr>
        </p:nvSpPr>
        <p:spPr>
          <a:xfrm>
            <a:off x="931985" y="1193434"/>
            <a:ext cx="6828692" cy="4707181"/>
          </a:xfrm>
        </p:spPr>
        <p:txBody>
          <a:bodyPr/>
          <a:lstStyle/>
          <a:p>
            <a:pPr>
              <a:defRPr/>
            </a:pPr>
            <a:r>
              <a:rPr lang="en-US" dirty="0">
                <a:ea typeface="MS PGothic" charset="0"/>
              </a:rPr>
              <a:t>When scheduling takes place only under circumstances 1 and 4, the scheduling scheme is </a:t>
            </a:r>
            <a:r>
              <a:rPr lang="en-US" b="1" dirty="0">
                <a:solidFill>
                  <a:srgbClr val="006699"/>
                </a:solidFill>
                <a:latin typeface="+mj-lt"/>
              </a:rPr>
              <a:t>nonpreemptive</a:t>
            </a:r>
            <a:r>
              <a:rPr lang="en-US" dirty="0">
                <a:ea typeface="MS PGothic" charset="0"/>
              </a:rPr>
              <a:t>.</a:t>
            </a:r>
            <a:endParaRPr lang="en-US" dirty="0">
              <a:ea typeface="MS PGothic" charset="0"/>
            </a:endParaRPr>
          </a:p>
          <a:p>
            <a:pPr>
              <a:defRPr/>
            </a:pPr>
            <a:r>
              <a:rPr lang="en-US" dirty="0">
                <a:ea typeface="MS PGothic" charset="0"/>
              </a:rPr>
              <a:t>Otherwise, it is </a:t>
            </a:r>
            <a:r>
              <a:rPr lang="en-US" b="1" dirty="0">
                <a:solidFill>
                  <a:srgbClr val="006699"/>
                </a:solidFill>
                <a:latin typeface="+mj-lt"/>
              </a:rPr>
              <a:t>preemptive</a:t>
            </a:r>
            <a:r>
              <a:rPr lang="en-US" dirty="0">
                <a:ea typeface="MS PGothic" charset="0"/>
              </a:rPr>
              <a:t>. </a:t>
            </a:r>
            <a:endParaRPr lang="en-US" dirty="0">
              <a:ea typeface="MS PGothic" charset="0"/>
            </a:endParaRPr>
          </a:p>
          <a:p>
            <a:pPr>
              <a:defRPr/>
            </a:pPr>
            <a:r>
              <a:rPr lang="en-US" dirty="0">
                <a:ea typeface="MS PGothic" charset="0"/>
              </a:rPr>
              <a:t>Under Nonpreemptive scheduling, once the CPU has been allocated to a process, the process keeps the CPU until it releases it either by terminating or by switching to the waiting state. </a:t>
            </a:r>
            <a:endParaRPr lang="en-US" dirty="0">
              <a:ea typeface="MS PGothic" charset="0"/>
            </a:endParaRPr>
          </a:p>
          <a:p>
            <a:pPr>
              <a:defRPr/>
            </a:pPr>
            <a:r>
              <a:rPr lang="en-US" dirty="0">
                <a:ea typeface="MS PGothic" charset="0"/>
              </a:rPr>
              <a:t>Virtually all modern operating systems including Windows, MacOS, Linux, and UNIX use preemptive scheduling algorithms.</a:t>
            </a:r>
            <a:endParaRPr lang="en-US" dirty="0">
              <a:ea typeface="MS PGothic" charset="-128"/>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p:cNvSpPr>
            <a:spLocks noGrp="1" noChangeArrowheads="1"/>
          </p:cNvSpPr>
          <p:nvPr>
            <p:ph type="title"/>
          </p:nvPr>
        </p:nvSpPr>
        <p:spPr>
          <a:xfrm>
            <a:off x="941388" y="171027"/>
            <a:ext cx="7745412" cy="576262"/>
          </a:xfrm>
        </p:spPr>
        <p:txBody>
          <a:bodyPr/>
          <a:lstStyle/>
          <a:p>
            <a:pPr eaLnBrk="1" hangingPunct="1"/>
            <a:r>
              <a:rPr lang="en-US" altLang="en-US" dirty="0"/>
              <a:t>POSIX Real-Time Scheduling API</a:t>
            </a:r>
            <a:endParaRPr lang="en-US" altLang="en-US" dirty="0"/>
          </a:p>
        </p:txBody>
      </p:sp>
      <p:sp>
        <p:nvSpPr>
          <p:cNvPr id="104450" name="Rectangle 3"/>
          <p:cNvSpPr>
            <a:spLocks noGrp="1" noChangeArrowheads="1"/>
          </p:cNvSpPr>
          <p:nvPr>
            <p:ph type="body" idx="1"/>
          </p:nvPr>
        </p:nvSpPr>
        <p:spPr>
          <a:xfrm>
            <a:off x="806450" y="1066800"/>
            <a:ext cx="7702550" cy="4483100"/>
          </a:xfrm>
        </p:spPr>
        <p:txBody>
          <a:bodyPr/>
          <a:lstStyle/>
          <a:p>
            <a:pPr marL="0" indent="0">
              <a:buFont typeface="Monotype Sorts" pitchFamily="-84" charset="2"/>
              <a:buNone/>
            </a:pPr>
            <a:r>
              <a:rPr lang="en-US" altLang="en-US" sz="1500" dirty="0">
                <a:latin typeface="Courier New" panose="02070309020205020404" pitchFamily="49" charset="0"/>
              </a:rPr>
              <a:t>#include &lt;</a:t>
            </a:r>
            <a:r>
              <a:rPr lang="en-US" altLang="en-US" sz="1500" dirty="0" err="1">
                <a:latin typeface="Courier New" panose="02070309020205020404" pitchFamily="49" charset="0"/>
              </a:rPr>
              <a:t>pthread.h</a:t>
            </a:r>
            <a:r>
              <a:rPr lang="en-US" altLang="en-US" sz="1500" dirty="0">
                <a:latin typeface="Courier New" panose="02070309020205020404" pitchFamily="49" charset="0"/>
              </a:rPr>
              <a:t>&gt; </a:t>
            </a:r>
            <a:endParaRPr lang="en-US" altLang="en-US" sz="1500" dirty="0">
              <a:latin typeface="Courier New" panose="02070309020205020404" pitchFamily="49" charset="0"/>
            </a:endParaRPr>
          </a:p>
          <a:p>
            <a:pPr marL="0" indent="0">
              <a:buFont typeface="Monotype Sorts" pitchFamily="-84" charset="2"/>
              <a:buNone/>
            </a:pPr>
            <a:r>
              <a:rPr lang="en-US" altLang="en-US" sz="1500" dirty="0">
                <a:latin typeface="Courier New" panose="02070309020205020404" pitchFamily="49" charset="0"/>
              </a:rPr>
              <a:t>#include &lt;</a:t>
            </a:r>
            <a:r>
              <a:rPr lang="en-US" altLang="en-US" sz="1500" dirty="0" err="1">
                <a:latin typeface="Courier New" panose="02070309020205020404" pitchFamily="49" charset="0"/>
              </a:rPr>
              <a:t>stdio.h</a:t>
            </a:r>
            <a:r>
              <a:rPr lang="en-US" altLang="en-US" sz="1500" dirty="0">
                <a:latin typeface="Courier New" panose="02070309020205020404" pitchFamily="49" charset="0"/>
              </a:rPr>
              <a:t>&gt; </a:t>
            </a:r>
            <a:endParaRPr lang="en-US" altLang="en-US" sz="1500" dirty="0">
              <a:latin typeface="Courier New" panose="02070309020205020404" pitchFamily="49" charset="0"/>
            </a:endParaRPr>
          </a:p>
          <a:p>
            <a:pPr marL="0" indent="0">
              <a:buFont typeface="Monotype Sorts" pitchFamily="-84" charset="2"/>
              <a:buNone/>
            </a:pPr>
            <a:r>
              <a:rPr lang="en-US" altLang="en-US" sz="1500" dirty="0">
                <a:latin typeface="Courier New" panose="02070309020205020404" pitchFamily="49" charset="0"/>
              </a:rPr>
              <a:t>#define NUM_THREADS 5 </a:t>
            </a:r>
            <a:endParaRPr lang="en-US" altLang="en-US" sz="1500" dirty="0">
              <a:latin typeface="Courier New" panose="02070309020205020404" pitchFamily="49" charset="0"/>
            </a:endParaRPr>
          </a:p>
          <a:p>
            <a:pPr marL="0" indent="0">
              <a:buFont typeface="Monotype Sorts" pitchFamily="-84" charset="2"/>
              <a:buNone/>
            </a:pPr>
            <a:r>
              <a:rPr lang="en-US" altLang="en-US" sz="1500" dirty="0">
                <a:latin typeface="Courier New" panose="02070309020205020404" pitchFamily="49" charset="0"/>
              </a:rPr>
              <a:t>int main(int </a:t>
            </a:r>
            <a:r>
              <a:rPr lang="en-US" altLang="en-US" sz="1500" dirty="0" err="1">
                <a:latin typeface="Courier New" panose="02070309020205020404" pitchFamily="49" charset="0"/>
              </a:rPr>
              <a:t>argc</a:t>
            </a:r>
            <a:r>
              <a:rPr lang="en-US" altLang="en-US" sz="1500" dirty="0">
                <a:latin typeface="Courier New" panose="02070309020205020404" pitchFamily="49" charset="0"/>
              </a:rPr>
              <a:t>, char *</a:t>
            </a:r>
            <a:r>
              <a:rPr lang="en-US" altLang="en-US" sz="1500" dirty="0" err="1">
                <a:latin typeface="Courier New" panose="02070309020205020404" pitchFamily="49" charset="0"/>
              </a:rPr>
              <a:t>argv</a:t>
            </a:r>
            <a:r>
              <a:rPr lang="en-US" altLang="en-US" sz="1500" dirty="0">
                <a:latin typeface="Courier New" panose="02070309020205020404" pitchFamily="49" charset="0"/>
              </a:rPr>
              <a:t>[]) </a:t>
            </a:r>
            <a:endParaRPr lang="en-US" altLang="en-US" sz="1500" dirty="0">
              <a:latin typeface="Courier New" panose="02070309020205020404" pitchFamily="49" charset="0"/>
            </a:endParaRPr>
          </a:p>
          <a:p>
            <a:pPr marL="0" indent="0">
              <a:buFont typeface="Monotype Sorts" pitchFamily="-84" charset="2"/>
              <a:buNone/>
            </a:pPr>
            <a:r>
              <a:rPr lang="en-US" altLang="en-US" sz="1500" dirty="0">
                <a:latin typeface="Courier New" panose="02070309020205020404" pitchFamily="49" charset="0"/>
              </a:rPr>
              <a:t>{ </a:t>
            </a:r>
            <a:endParaRPr lang="en-US" altLang="en-US" sz="1500" dirty="0">
              <a:latin typeface="Courier New" panose="02070309020205020404" pitchFamily="49" charset="0"/>
            </a:endParaRPr>
          </a:p>
          <a:p>
            <a:pPr marL="0" indent="0">
              <a:buFont typeface="Monotype Sorts" pitchFamily="-84" charset="2"/>
              <a:buNone/>
            </a:pPr>
            <a:r>
              <a:rPr lang="en-US" altLang="en-US" sz="1500" dirty="0">
                <a:latin typeface="Courier New" panose="02070309020205020404" pitchFamily="49" charset="0"/>
              </a:rPr>
              <a:t>   int </a:t>
            </a:r>
            <a:r>
              <a:rPr lang="en-US" altLang="en-US" sz="1500" dirty="0" err="1">
                <a:latin typeface="Courier New" panose="02070309020205020404" pitchFamily="49" charset="0"/>
              </a:rPr>
              <a:t>i</a:t>
            </a:r>
            <a:r>
              <a:rPr lang="en-US" altLang="en-US" sz="1500" dirty="0">
                <a:latin typeface="Courier New" panose="02070309020205020404" pitchFamily="49" charset="0"/>
              </a:rPr>
              <a:t>, policy;</a:t>
            </a:r>
            <a:br>
              <a:rPr lang="en-US" altLang="en-US" sz="1500" dirty="0">
                <a:latin typeface="Courier New" panose="02070309020205020404" pitchFamily="49" charset="0"/>
              </a:rPr>
            </a:br>
            <a:r>
              <a:rPr lang="en-US" altLang="en-US" sz="1500" dirty="0">
                <a:latin typeface="Courier New" panose="02070309020205020404" pitchFamily="49" charset="0"/>
              </a:rPr>
              <a:t>   </a:t>
            </a:r>
            <a:r>
              <a:rPr lang="en-US" altLang="en-US" sz="1500" dirty="0" err="1">
                <a:latin typeface="Courier New" panose="02070309020205020404" pitchFamily="49" charset="0"/>
              </a:rPr>
              <a:t>pthread_t_tid</a:t>
            </a:r>
            <a:r>
              <a:rPr lang="en-US" altLang="en-US" sz="1500" dirty="0">
                <a:latin typeface="Courier New" panose="02070309020205020404" pitchFamily="49" charset="0"/>
              </a:rPr>
              <a:t>[NUM_THREADS]; </a:t>
            </a:r>
            <a:endParaRPr lang="en-US" altLang="en-US" sz="1500" dirty="0">
              <a:latin typeface="Courier New" panose="02070309020205020404" pitchFamily="49" charset="0"/>
            </a:endParaRP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pthread_attr_t</a:t>
            </a:r>
            <a:r>
              <a:rPr lang="en-US" altLang="en-US" sz="1500" dirty="0">
                <a:latin typeface="Courier New" panose="02070309020205020404" pitchFamily="49" charset="0"/>
              </a:rPr>
              <a:t> </a:t>
            </a:r>
            <a:r>
              <a:rPr lang="en-US" altLang="en-US" sz="1500" dirty="0" err="1">
                <a:latin typeface="Courier New" panose="02070309020205020404" pitchFamily="49" charset="0"/>
              </a:rPr>
              <a:t>attr</a:t>
            </a:r>
            <a:r>
              <a:rPr lang="en-US" altLang="en-US" sz="1500" dirty="0">
                <a:latin typeface="Courier New" panose="02070309020205020404" pitchFamily="49" charset="0"/>
              </a:rPr>
              <a:t>; </a:t>
            </a:r>
            <a:endParaRPr lang="en-US" altLang="en-US" sz="1500" dirty="0">
              <a:latin typeface="Courier New" panose="02070309020205020404" pitchFamily="49" charset="0"/>
            </a:endParaRPr>
          </a:p>
          <a:p>
            <a:pPr marL="0" indent="0">
              <a:buFont typeface="Monotype Sorts" pitchFamily="-84" charset="2"/>
              <a:buNone/>
            </a:pPr>
            <a:r>
              <a:rPr lang="en-US" altLang="en-US" sz="1500" dirty="0">
                <a:latin typeface="Courier New" panose="02070309020205020404" pitchFamily="49" charset="0"/>
              </a:rPr>
              <a:t>   /* get the default attributes */ </a:t>
            </a:r>
            <a:endParaRPr lang="en-US" altLang="en-US" sz="1500" dirty="0">
              <a:latin typeface="Courier New" panose="02070309020205020404" pitchFamily="49" charset="0"/>
            </a:endParaRP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pthread_attr_init</a:t>
            </a:r>
            <a:r>
              <a:rPr lang="en-US" altLang="en-US" sz="1500" dirty="0">
                <a:latin typeface="Courier New" panose="02070309020205020404" pitchFamily="49" charset="0"/>
              </a:rPr>
              <a:t>(&amp;</a:t>
            </a:r>
            <a:r>
              <a:rPr lang="en-US" altLang="en-US" sz="1500" dirty="0" err="1">
                <a:latin typeface="Courier New" panose="02070309020205020404" pitchFamily="49" charset="0"/>
              </a:rPr>
              <a:t>attr</a:t>
            </a:r>
            <a:r>
              <a:rPr lang="en-US" altLang="en-US" sz="1500" dirty="0">
                <a:latin typeface="Courier New" panose="02070309020205020404" pitchFamily="49" charset="0"/>
              </a:rPr>
              <a:t>); </a:t>
            </a:r>
            <a:endParaRPr lang="en-US" altLang="en-US" sz="1500" dirty="0">
              <a:latin typeface="Courier New" panose="02070309020205020404" pitchFamily="49" charset="0"/>
            </a:endParaRPr>
          </a:p>
          <a:p>
            <a:pPr marL="0" indent="0">
              <a:buFont typeface="Monotype Sorts" pitchFamily="-84" charset="2"/>
              <a:buNone/>
            </a:pPr>
            <a:r>
              <a:rPr lang="en-US" altLang="en-US" sz="1500" dirty="0">
                <a:latin typeface="Courier New" panose="02070309020205020404" pitchFamily="49" charset="0"/>
              </a:rPr>
              <a:t>   /* get the current scheduling policy */</a:t>
            </a:r>
            <a:br>
              <a:rPr lang="en-US" altLang="en-US" sz="1500" dirty="0">
                <a:latin typeface="Courier New" panose="02070309020205020404" pitchFamily="49" charset="0"/>
              </a:rPr>
            </a:br>
            <a:r>
              <a:rPr lang="en-US" altLang="en-US" sz="1500" dirty="0">
                <a:latin typeface="Courier New" panose="02070309020205020404" pitchFamily="49" charset="0"/>
              </a:rPr>
              <a:t>   if (</a:t>
            </a:r>
            <a:r>
              <a:rPr lang="en-US" altLang="en-US" sz="1500" dirty="0" err="1">
                <a:latin typeface="Courier New" panose="02070309020205020404" pitchFamily="49" charset="0"/>
              </a:rPr>
              <a:t>pthread_attr_getschedpolicy</a:t>
            </a:r>
            <a:r>
              <a:rPr lang="en-US" altLang="en-US" sz="1500" dirty="0">
                <a:latin typeface="Courier New" panose="02070309020205020404" pitchFamily="49" charset="0"/>
              </a:rPr>
              <a:t>(&amp;</a:t>
            </a:r>
            <a:r>
              <a:rPr lang="en-US" altLang="en-US" sz="1500" dirty="0" err="1">
                <a:latin typeface="Courier New" panose="02070309020205020404" pitchFamily="49" charset="0"/>
              </a:rPr>
              <a:t>attr</a:t>
            </a:r>
            <a:r>
              <a:rPr lang="en-US" altLang="en-US" sz="1500" dirty="0">
                <a:latin typeface="Courier New" panose="02070309020205020404" pitchFamily="49" charset="0"/>
              </a:rPr>
              <a:t>, &amp;policy) != 0) </a:t>
            </a:r>
            <a:endParaRPr lang="en-US" altLang="en-US" sz="1500" dirty="0">
              <a:latin typeface="Courier New" panose="02070309020205020404" pitchFamily="49" charset="0"/>
            </a:endParaRP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fprintf</a:t>
            </a:r>
            <a:r>
              <a:rPr lang="en-US" altLang="en-US" sz="1500" dirty="0">
                <a:latin typeface="Courier New" panose="02070309020205020404" pitchFamily="49" charset="0"/>
              </a:rPr>
              <a:t>(stderr, "Unable to get policy.\n"); </a:t>
            </a:r>
            <a:endParaRPr lang="en-US" altLang="en-US" sz="1500" dirty="0">
              <a:latin typeface="Courier New" panose="02070309020205020404" pitchFamily="49" charset="0"/>
            </a:endParaRPr>
          </a:p>
          <a:p>
            <a:pPr marL="0" indent="0">
              <a:buFont typeface="Monotype Sorts" pitchFamily="-84" charset="2"/>
              <a:buNone/>
            </a:pPr>
            <a:r>
              <a:rPr lang="en-US" altLang="en-US" sz="1500" dirty="0">
                <a:latin typeface="Courier New" panose="02070309020205020404" pitchFamily="49" charset="0"/>
              </a:rPr>
              <a:t>   else { </a:t>
            </a:r>
            <a:endParaRPr lang="en-US" altLang="en-US" sz="1500" dirty="0">
              <a:latin typeface="Courier New" panose="02070309020205020404" pitchFamily="49" charset="0"/>
            </a:endParaRPr>
          </a:p>
          <a:p>
            <a:pPr marL="0" indent="0">
              <a:buFont typeface="Monotype Sorts" pitchFamily="-84" charset="2"/>
              <a:buNone/>
            </a:pPr>
            <a:r>
              <a:rPr lang="en-US" altLang="en-US" sz="1500" dirty="0">
                <a:latin typeface="Courier New" panose="02070309020205020404" pitchFamily="49" charset="0"/>
              </a:rPr>
              <a:t>      if (policy == SCHED_OTHER) </a:t>
            </a:r>
            <a:r>
              <a:rPr lang="en-US" altLang="en-US" sz="1500" dirty="0" err="1">
                <a:latin typeface="Courier New" panose="02070309020205020404" pitchFamily="49" charset="0"/>
              </a:rPr>
              <a:t>printf</a:t>
            </a:r>
            <a:r>
              <a:rPr lang="en-US" altLang="en-US" sz="1500" dirty="0">
                <a:latin typeface="Courier New" panose="02070309020205020404" pitchFamily="49" charset="0"/>
              </a:rPr>
              <a:t>("SCHED_OTHER\n"); </a:t>
            </a:r>
            <a:endParaRPr lang="en-US" altLang="en-US" sz="1500" dirty="0">
              <a:latin typeface="Courier New" panose="02070309020205020404" pitchFamily="49" charset="0"/>
            </a:endParaRPr>
          </a:p>
          <a:p>
            <a:pPr marL="0" indent="0">
              <a:buFont typeface="Monotype Sorts" pitchFamily="-84" charset="2"/>
              <a:buNone/>
            </a:pPr>
            <a:r>
              <a:rPr lang="en-US" altLang="en-US" sz="1500" dirty="0">
                <a:latin typeface="Courier New" panose="02070309020205020404" pitchFamily="49" charset="0"/>
              </a:rPr>
              <a:t>      else if (policy == SCHED_RR) </a:t>
            </a:r>
            <a:r>
              <a:rPr lang="en-US" altLang="en-US" sz="1500" dirty="0" err="1">
                <a:latin typeface="Courier New" panose="02070309020205020404" pitchFamily="49" charset="0"/>
              </a:rPr>
              <a:t>printf</a:t>
            </a:r>
            <a:r>
              <a:rPr lang="en-US" altLang="en-US" sz="1500" dirty="0">
                <a:latin typeface="Courier New" panose="02070309020205020404" pitchFamily="49" charset="0"/>
              </a:rPr>
              <a:t>("SCHED_RR\n"); </a:t>
            </a:r>
            <a:endParaRPr lang="en-US" altLang="en-US" sz="1500" dirty="0">
              <a:latin typeface="Courier New" panose="02070309020205020404" pitchFamily="49" charset="0"/>
            </a:endParaRPr>
          </a:p>
          <a:p>
            <a:pPr marL="0" indent="0">
              <a:buFont typeface="Monotype Sorts" pitchFamily="-84" charset="2"/>
              <a:buNone/>
            </a:pPr>
            <a:r>
              <a:rPr lang="en-US" altLang="en-US" sz="1500" dirty="0">
                <a:latin typeface="Courier New" panose="02070309020205020404" pitchFamily="49" charset="0"/>
              </a:rPr>
              <a:t>      else if (policy == SCHED_FIFO) </a:t>
            </a:r>
            <a:r>
              <a:rPr lang="en-US" altLang="en-US" sz="1500" dirty="0" err="1">
                <a:latin typeface="Courier New" panose="02070309020205020404" pitchFamily="49" charset="0"/>
              </a:rPr>
              <a:t>printf</a:t>
            </a:r>
            <a:r>
              <a:rPr lang="en-US" altLang="en-US" sz="1500" dirty="0">
                <a:latin typeface="Courier New" panose="02070309020205020404" pitchFamily="49" charset="0"/>
              </a:rPr>
              <a:t>("SCHED_FIFO\n"); </a:t>
            </a:r>
            <a:endParaRPr lang="en-US" altLang="en-US" sz="1500" dirty="0">
              <a:latin typeface="Courier New" panose="02070309020205020404" pitchFamily="49" charset="0"/>
            </a:endParaRPr>
          </a:p>
          <a:p>
            <a:pPr marL="0" indent="0">
              <a:buFont typeface="Monotype Sorts" pitchFamily="-84" charset="2"/>
              <a:buNone/>
            </a:pPr>
            <a:r>
              <a:rPr lang="en-US" altLang="en-US" sz="1500" dirty="0">
                <a:latin typeface="Courier New" panose="02070309020205020404" pitchFamily="49" charset="0"/>
              </a:rPr>
              <a:t>   } </a:t>
            </a:r>
            <a:endParaRPr lang="en-US" altLang="en-US" sz="1500" dirty="0">
              <a:latin typeface="Courier New" panose="02070309020205020404" pitchFamily="49"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3"/>
          <p:cNvSpPr>
            <a:spLocks noGrp="1" noChangeArrowheads="1"/>
          </p:cNvSpPr>
          <p:nvPr>
            <p:ph type="body" idx="1"/>
          </p:nvPr>
        </p:nvSpPr>
        <p:spPr>
          <a:xfrm>
            <a:off x="806450" y="1298575"/>
            <a:ext cx="7702550" cy="4483100"/>
          </a:xfrm>
        </p:spPr>
        <p:txBody>
          <a:bodyPr/>
          <a:lstStyle/>
          <a:p>
            <a:pPr marL="0" indent="0">
              <a:buFont typeface="Monotype Sorts" pitchFamily="-84" charset="2"/>
              <a:buNone/>
            </a:pPr>
            <a:r>
              <a:rPr lang="en-US" altLang="en-US" sz="1500" dirty="0">
                <a:latin typeface="Courier New" panose="02070309020205020404" pitchFamily="49" charset="0"/>
              </a:rPr>
              <a:t>   /* set the scheduling policy - FIFO, RR, or OTHER */ </a:t>
            </a:r>
            <a:br>
              <a:rPr lang="en-US" altLang="en-US" sz="1500" dirty="0">
                <a:latin typeface="Courier New" panose="02070309020205020404" pitchFamily="49" charset="0"/>
              </a:rPr>
            </a:br>
            <a:r>
              <a:rPr lang="en-US" altLang="en-US" sz="1500" dirty="0">
                <a:latin typeface="Courier New" panose="02070309020205020404" pitchFamily="49" charset="0"/>
              </a:rPr>
              <a:t>   if (</a:t>
            </a:r>
            <a:r>
              <a:rPr lang="en-US" altLang="en-US" sz="1500" dirty="0" err="1">
                <a:latin typeface="Courier New" panose="02070309020205020404" pitchFamily="49" charset="0"/>
              </a:rPr>
              <a:t>pthread_attr_setschedpolicy</a:t>
            </a:r>
            <a:r>
              <a:rPr lang="en-US" altLang="en-US" sz="1500" dirty="0">
                <a:latin typeface="Courier New" panose="02070309020205020404" pitchFamily="49" charset="0"/>
              </a:rPr>
              <a:t>(&amp;</a:t>
            </a:r>
            <a:r>
              <a:rPr lang="en-US" altLang="en-US" sz="1500" dirty="0" err="1">
                <a:latin typeface="Courier New" panose="02070309020205020404" pitchFamily="49" charset="0"/>
              </a:rPr>
              <a:t>attr</a:t>
            </a:r>
            <a:r>
              <a:rPr lang="en-US" altLang="en-US" sz="1500" dirty="0">
                <a:latin typeface="Courier New" panose="02070309020205020404" pitchFamily="49" charset="0"/>
              </a:rPr>
              <a:t>, SCHED_FIFO) != 0) </a:t>
            </a:r>
            <a:endParaRPr lang="en-US" altLang="en-US" sz="1500" dirty="0">
              <a:latin typeface="Courier New" panose="02070309020205020404" pitchFamily="49" charset="0"/>
            </a:endParaRP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fprintf</a:t>
            </a:r>
            <a:r>
              <a:rPr lang="en-US" altLang="en-US" sz="1500" dirty="0">
                <a:latin typeface="Courier New" panose="02070309020205020404" pitchFamily="49" charset="0"/>
              </a:rPr>
              <a:t>(stderr, "Unable to set policy.\n"); </a:t>
            </a:r>
            <a:endParaRPr lang="en-US" altLang="en-US" sz="1500" dirty="0">
              <a:latin typeface="Courier New" panose="02070309020205020404" pitchFamily="49" charset="0"/>
            </a:endParaRPr>
          </a:p>
          <a:p>
            <a:pPr marL="0" indent="0">
              <a:buFont typeface="Monotype Sorts" pitchFamily="-84" charset="2"/>
              <a:buNone/>
            </a:pPr>
            <a:r>
              <a:rPr lang="en-US" altLang="en-US" sz="1500" dirty="0">
                <a:latin typeface="Courier New" panose="02070309020205020404" pitchFamily="49" charset="0"/>
              </a:rPr>
              <a:t>   /* create the threads */</a:t>
            </a:r>
            <a:br>
              <a:rPr lang="en-US" altLang="en-US" sz="1500" dirty="0">
                <a:latin typeface="Courier New" panose="02070309020205020404" pitchFamily="49" charset="0"/>
              </a:rPr>
            </a:br>
            <a:r>
              <a:rPr lang="en-US" altLang="en-US" sz="1500" dirty="0">
                <a:latin typeface="Courier New" panose="02070309020205020404" pitchFamily="49" charset="0"/>
              </a:rPr>
              <a:t>   for (</a:t>
            </a:r>
            <a:r>
              <a:rPr lang="en-US" altLang="en-US" sz="1500" dirty="0" err="1">
                <a:latin typeface="Courier New" panose="02070309020205020404" pitchFamily="49" charset="0"/>
              </a:rPr>
              <a:t>i</a:t>
            </a:r>
            <a:r>
              <a:rPr lang="en-US" altLang="en-US" sz="1500" dirty="0">
                <a:latin typeface="Courier New" panose="02070309020205020404" pitchFamily="49" charset="0"/>
              </a:rPr>
              <a:t> = 0; </a:t>
            </a:r>
            <a:r>
              <a:rPr lang="en-US" altLang="en-US" sz="1500" dirty="0" err="1">
                <a:latin typeface="Courier New" panose="02070309020205020404" pitchFamily="49" charset="0"/>
              </a:rPr>
              <a:t>i</a:t>
            </a:r>
            <a:r>
              <a:rPr lang="en-US" altLang="en-US" sz="1500" dirty="0">
                <a:latin typeface="Courier New" panose="02070309020205020404" pitchFamily="49" charset="0"/>
              </a:rPr>
              <a:t> &lt; NUM_THREADS; </a:t>
            </a:r>
            <a:r>
              <a:rPr lang="en-US" altLang="en-US" sz="1500" dirty="0" err="1">
                <a:latin typeface="Courier New" panose="02070309020205020404" pitchFamily="49" charset="0"/>
              </a:rPr>
              <a:t>i</a:t>
            </a:r>
            <a:r>
              <a:rPr lang="en-US" altLang="en-US" sz="1500" dirty="0">
                <a:latin typeface="Courier New" panose="02070309020205020404" pitchFamily="49" charset="0"/>
              </a:rPr>
              <a:t>++) </a:t>
            </a:r>
            <a:endParaRPr lang="en-US" altLang="en-US" sz="1500" dirty="0">
              <a:latin typeface="Courier New" panose="02070309020205020404" pitchFamily="49" charset="0"/>
            </a:endParaRP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pthread_create</a:t>
            </a:r>
            <a:r>
              <a:rPr lang="en-US" altLang="en-US" sz="1500" dirty="0">
                <a:latin typeface="Courier New" panose="02070309020205020404" pitchFamily="49" charset="0"/>
              </a:rPr>
              <a:t>(&amp;</a:t>
            </a:r>
            <a:r>
              <a:rPr lang="en-US" altLang="en-US" sz="1500" dirty="0" err="1">
                <a:latin typeface="Courier New" panose="02070309020205020404" pitchFamily="49" charset="0"/>
              </a:rPr>
              <a:t>tid</a:t>
            </a:r>
            <a:r>
              <a:rPr lang="en-US" altLang="en-US" sz="1500" dirty="0">
                <a:latin typeface="Courier New" panose="02070309020205020404" pitchFamily="49" charset="0"/>
              </a:rPr>
              <a:t>[</a:t>
            </a:r>
            <a:r>
              <a:rPr lang="en-US" altLang="en-US" sz="1500" dirty="0" err="1">
                <a:latin typeface="Courier New" panose="02070309020205020404" pitchFamily="49" charset="0"/>
              </a:rPr>
              <a:t>i</a:t>
            </a:r>
            <a:r>
              <a:rPr lang="en-US" altLang="en-US" sz="1500" dirty="0">
                <a:latin typeface="Courier New" panose="02070309020205020404" pitchFamily="49" charset="0"/>
              </a:rPr>
              <a:t>],&amp;</a:t>
            </a:r>
            <a:r>
              <a:rPr lang="en-US" altLang="en-US" sz="1500" dirty="0" err="1">
                <a:latin typeface="Courier New" panose="02070309020205020404" pitchFamily="49" charset="0"/>
              </a:rPr>
              <a:t>attr,runner,NULL</a:t>
            </a:r>
            <a:r>
              <a:rPr lang="en-US" altLang="en-US" sz="1500" dirty="0">
                <a:latin typeface="Courier New" panose="02070309020205020404" pitchFamily="49" charset="0"/>
              </a:rPr>
              <a:t>); </a:t>
            </a:r>
            <a:endParaRPr lang="en-US" altLang="en-US" sz="1500" dirty="0">
              <a:latin typeface="Courier New" panose="02070309020205020404" pitchFamily="49" charset="0"/>
            </a:endParaRPr>
          </a:p>
          <a:p>
            <a:pPr marL="0" indent="0">
              <a:buFont typeface="Monotype Sorts" pitchFamily="-84" charset="2"/>
              <a:buNone/>
            </a:pPr>
            <a:r>
              <a:rPr lang="en-US" altLang="en-US" sz="1500" dirty="0">
                <a:latin typeface="Courier New" panose="02070309020205020404" pitchFamily="49" charset="0"/>
              </a:rPr>
              <a:t>   /* now join on each thread */</a:t>
            </a:r>
            <a:br>
              <a:rPr lang="en-US" altLang="en-US" sz="1500" dirty="0">
                <a:latin typeface="Courier New" panose="02070309020205020404" pitchFamily="49" charset="0"/>
              </a:rPr>
            </a:br>
            <a:r>
              <a:rPr lang="en-US" altLang="en-US" sz="1500" dirty="0">
                <a:latin typeface="Courier New" panose="02070309020205020404" pitchFamily="49" charset="0"/>
              </a:rPr>
              <a:t>   for (</a:t>
            </a:r>
            <a:r>
              <a:rPr lang="en-US" altLang="en-US" sz="1500" dirty="0" err="1">
                <a:latin typeface="Courier New" panose="02070309020205020404" pitchFamily="49" charset="0"/>
              </a:rPr>
              <a:t>i</a:t>
            </a:r>
            <a:r>
              <a:rPr lang="en-US" altLang="en-US" sz="1500" dirty="0">
                <a:latin typeface="Courier New" panose="02070309020205020404" pitchFamily="49" charset="0"/>
              </a:rPr>
              <a:t> = 0; </a:t>
            </a:r>
            <a:r>
              <a:rPr lang="en-US" altLang="en-US" sz="1500" dirty="0" err="1">
                <a:latin typeface="Courier New" panose="02070309020205020404" pitchFamily="49" charset="0"/>
              </a:rPr>
              <a:t>i</a:t>
            </a:r>
            <a:r>
              <a:rPr lang="en-US" altLang="en-US" sz="1500" dirty="0">
                <a:latin typeface="Courier New" panose="02070309020205020404" pitchFamily="49" charset="0"/>
              </a:rPr>
              <a:t> &lt; NUM_THREADS; </a:t>
            </a:r>
            <a:r>
              <a:rPr lang="en-US" altLang="en-US" sz="1500" dirty="0" err="1">
                <a:latin typeface="Courier New" panose="02070309020205020404" pitchFamily="49" charset="0"/>
              </a:rPr>
              <a:t>i</a:t>
            </a:r>
            <a:r>
              <a:rPr lang="en-US" altLang="en-US" sz="1500" dirty="0">
                <a:latin typeface="Courier New" panose="02070309020205020404" pitchFamily="49" charset="0"/>
              </a:rPr>
              <a:t>++) </a:t>
            </a:r>
            <a:endParaRPr lang="en-US" altLang="en-US" sz="1500" dirty="0">
              <a:latin typeface="Courier New" panose="02070309020205020404" pitchFamily="49" charset="0"/>
            </a:endParaRP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pthread_join</a:t>
            </a:r>
            <a:r>
              <a:rPr lang="en-US" altLang="en-US" sz="1500" dirty="0">
                <a:latin typeface="Courier New" panose="02070309020205020404" pitchFamily="49" charset="0"/>
              </a:rPr>
              <a:t>(</a:t>
            </a:r>
            <a:r>
              <a:rPr lang="en-US" altLang="en-US" sz="1500" dirty="0" err="1">
                <a:latin typeface="Courier New" panose="02070309020205020404" pitchFamily="49" charset="0"/>
              </a:rPr>
              <a:t>tid</a:t>
            </a:r>
            <a:r>
              <a:rPr lang="en-US" altLang="en-US" sz="1500" dirty="0">
                <a:latin typeface="Courier New" panose="02070309020205020404" pitchFamily="49" charset="0"/>
              </a:rPr>
              <a:t>[</a:t>
            </a:r>
            <a:r>
              <a:rPr lang="en-US" altLang="en-US" sz="1500" dirty="0" err="1">
                <a:latin typeface="Courier New" panose="02070309020205020404" pitchFamily="49" charset="0"/>
              </a:rPr>
              <a:t>i</a:t>
            </a:r>
            <a:r>
              <a:rPr lang="en-US" altLang="en-US" sz="1500" dirty="0">
                <a:latin typeface="Courier New" panose="02070309020205020404" pitchFamily="49" charset="0"/>
              </a:rPr>
              <a:t>], NULL); </a:t>
            </a:r>
            <a:endParaRPr lang="en-US" altLang="en-US" sz="1500" dirty="0">
              <a:latin typeface="Courier New" panose="02070309020205020404" pitchFamily="49" charset="0"/>
            </a:endParaRPr>
          </a:p>
          <a:p>
            <a:pPr marL="0" indent="0">
              <a:buFont typeface="Monotype Sorts" pitchFamily="-84" charset="2"/>
              <a:buNone/>
            </a:pPr>
            <a:r>
              <a:rPr lang="en-US" altLang="en-US" sz="1500" dirty="0">
                <a:latin typeface="Courier New" panose="02070309020205020404" pitchFamily="49" charset="0"/>
              </a:rPr>
              <a:t>}</a:t>
            </a:r>
            <a:endParaRPr lang="en-US" altLang="en-US" sz="1500" dirty="0">
              <a:latin typeface="Courier New" panose="02070309020205020404" pitchFamily="49" charset="0"/>
            </a:endParaRPr>
          </a:p>
          <a:p>
            <a:pPr marL="0" indent="0">
              <a:buFont typeface="Monotype Sorts" pitchFamily="-84" charset="2"/>
              <a:buNone/>
            </a:pPr>
            <a:r>
              <a:rPr lang="en-US" altLang="en-US" sz="1500" dirty="0">
                <a:latin typeface="Courier New" panose="02070309020205020404" pitchFamily="49" charset="0"/>
              </a:rPr>
              <a:t> </a:t>
            </a:r>
            <a:endParaRPr lang="en-US" altLang="en-US" sz="1500" dirty="0">
              <a:latin typeface="Courier New" panose="02070309020205020404" pitchFamily="49" charset="0"/>
            </a:endParaRPr>
          </a:p>
          <a:p>
            <a:pPr marL="0" indent="0">
              <a:buFont typeface="Monotype Sorts" pitchFamily="-84" charset="2"/>
              <a:buNone/>
            </a:pPr>
            <a:r>
              <a:rPr lang="en-US" altLang="en-US" sz="1500" dirty="0">
                <a:latin typeface="Courier New" panose="02070309020205020404" pitchFamily="49" charset="0"/>
              </a:rPr>
              <a:t>/* Each thread will begin control in this function */ </a:t>
            </a:r>
            <a:endParaRPr lang="en-US" altLang="en-US" sz="1500" dirty="0">
              <a:latin typeface="Courier New" panose="02070309020205020404" pitchFamily="49" charset="0"/>
            </a:endParaRPr>
          </a:p>
          <a:p>
            <a:pPr marL="0" indent="0">
              <a:buFont typeface="Monotype Sorts" pitchFamily="-84" charset="2"/>
              <a:buNone/>
            </a:pPr>
            <a:r>
              <a:rPr lang="en-US" altLang="en-US" sz="1500" dirty="0">
                <a:latin typeface="Courier New" panose="02070309020205020404" pitchFamily="49" charset="0"/>
              </a:rPr>
              <a:t>void *runner(void *param)</a:t>
            </a:r>
            <a:br>
              <a:rPr lang="en-US" altLang="en-US" sz="1500" dirty="0">
                <a:latin typeface="Courier New" panose="02070309020205020404" pitchFamily="49" charset="0"/>
              </a:rPr>
            </a:br>
            <a:r>
              <a:rPr lang="en-US" altLang="en-US" sz="1500" dirty="0">
                <a:latin typeface="Courier New" panose="02070309020205020404" pitchFamily="49" charset="0"/>
              </a:rPr>
              <a:t>{ </a:t>
            </a:r>
            <a:endParaRPr lang="en-US" altLang="en-US" sz="1500" dirty="0">
              <a:latin typeface="Courier New" panose="02070309020205020404" pitchFamily="49" charset="0"/>
            </a:endParaRPr>
          </a:p>
          <a:p>
            <a:pPr marL="0" indent="0">
              <a:buFont typeface="Monotype Sorts" pitchFamily="-84" charset="2"/>
              <a:buNone/>
            </a:pPr>
            <a:r>
              <a:rPr lang="en-US" altLang="en-US" sz="1500" dirty="0">
                <a:latin typeface="Courier New" panose="02070309020205020404" pitchFamily="49" charset="0"/>
              </a:rPr>
              <a:t>   /* do some work ... */ </a:t>
            </a:r>
            <a:endParaRPr lang="en-US" altLang="en-US" sz="1500" dirty="0">
              <a:latin typeface="Courier New" panose="02070309020205020404" pitchFamily="49" charset="0"/>
            </a:endParaRP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pthread_exit</a:t>
            </a:r>
            <a:r>
              <a:rPr lang="en-US" altLang="en-US" sz="1500" dirty="0">
                <a:latin typeface="Courier New" panose="02070309020205020404" pitchFamily="49" charset="0"/>
              </a:rPr>
              <a:t>(0); </a:t>
            </a:r>
            <a:endParaRPr lang="en-US" altLang="en-US" sz="1500" dirty="0">
              <a:latin typeface="Courier New" panose="02070309020205020404" pitchFamily="49" charset="0"/>
            </a:endParaRPr>
          </a:p>
          <a:p>
            <a:pPr marL="0" indent="0">
              <a:buFont typeface="Monotype Sorts" pitchFamily="-84" charset="2"/>
              <a:buNone/>
            </a:pPr>
            <a:r>
              <a:rPr lang="en-US" altLang="en-US" sz="1500" dirty="0">
                <a:latin typeface="Courier New" panose="02070309020205020404" pitchFamily="49" charset="0"/>
              </a:rPr>
              <a:t>} </a:t>
            </a:r>
            <a:endParaRPr lang="en-US" altLang="en-US" sz="1500" dirty="0">
              <a:latin typeface="Courier New" panose="02070309020205020404" pitchFamily="49" charset="0"/>
            </a:endParaRPr>
          </a:p>
        </p:txBody>
      </p:sp>
      <p:sp>
        <p:nvSpPr>
          <p:cNvPr id="6" name="Rectangle 2"/>
          <p:cNvSpPr>
            <a:spLocks noGrp="1" noChangeArrowheads="1"/>
          </p:cNvSpPr>
          <p:nvPr>
            <p:ph type="title"/>
          </p:nvPr>
        </p:nvSpPr>
        <p:spPr>
          <a:xfrm>
            <a:off x="1048969" y="122093"/>
            <a:ext cx="7996335" cy="576262"/>
          </a:xfrm>
        </p:spPr>
        <p:txBody>
          <a:bodyPr/>
          <a:lstStyle/>
          <a:p>
            <a:pPr eaLnBrk="1" hangingPunct="1"/>
            <a:r>
              <a:rPr lang="en-US" altLang="en-US" sz="2800" dirty="0"/>
              <a:t>POSIX Real-Time Scheduling API (Cont.)</a:t>
            </a:r>
            <a:endParaRPr lang="en-US" altLang="en-US" sz="28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p:cNvSpPr>
            <a:spLocks noGrp="1" noChangeArrowheads="1"/>
          </p:cNvSpPr>
          <p:nvPr>
            <p:ph type="title"/>
          </p:nvPr>
        </p:nvSpPr>
        <p:spPr>
          <a:xfrm>
            <a:off x="1138238" y="142417"/>
            <a:ext cx="7548562" cy="576262"/>
          </a:xfrm>
        </p:spPr>
        <p:txBody>
          <a:bodyPr/>
          <a:lstStyle/>
          <a:p>
            <a:pPr eaLnBrk="1" hangingPunct="1"/>
            <a:r>
              <a:rPr lang="en-US" altLang="en-US" dirty="0"/>
              <a:t>Operating System Examples</a:t>
            </a:r>
            <a:endParaRPr lang="en-US" altLang="en-US" dirty="0"/>
          </a:p>
        </p:txBody>
      </p:sp>
      <p:sp>
        <p:nvSpPr>
          <p:cNvPr id="108546" name="Rectangle 3"/>
          <p:cNvSpPr>
            <a:spLocks noGrp="1" noChangeArrowheads="1"/>
          </p:cNvSpPr>
          <p:nvPr>
            <p:ph type="body" idx="1"/>
          </p:nvPr>
        </p:nvSpPr>
        <p:spPr>
          <a:xfrm>
            <a:off x="849086" y="1109663"/>
            <a:ext cx="6750277" cy="3508375"/>
          </a:xfrm>
        </p:spPr>
        <p:txBody>
          <a:bodyPr/>
          <a:lstStyle/>
          <a:p>
            <a:r>
              <a:rPr lang="en-US" altLang="en-US" dirty="0"/>
              <a:t>Linux scheduling</a:t>
            </a:r>
            <a:endParaRPr lang="en-US" altLang="en-US" dirty="0"/>
          </a:p>
          <a:p>
            <a:r>
              <a:rPr lang="en-US" altLang="en-US" dirty="0"/>
              <a:t>Windows scheduling</a:t>
            </a:r>
            <a:endParaRPr lang="en-US" altLang="en-US" dirty="0"/>
          </a:p>
          <a:p>
            <a:r>
              <a:rPr lang="en-US" altLang="en-US" dirty="0"/>
              <a:t>Solaris scheduling</a:t>
            </a:r>
            <a:endParaRPr lang="en-US" alt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p:cNvSpPr>
            <a:spLocks noGrp="1" noChangeArrowheads="1"/>
          </p:cNvSpPr>
          <p:nvPr>
            <p:ph type="title"/>
          </p:nvPr>
        </p:nvSpPr>
        <p:spPr>
          <a:xfrm>
            <a:off x="1011283" y="129823"/>
            <a:ext cx="7848600" cy="576262"/>
          </a:xfrm>
        </p:spPr>
        <p:txBody>
          <a:bodyPr/>
          <a:lstStyle/>
          <a:p>
            <a:pPr eaLnBrk="1" hangingPunct="1"/>
            <a:r>
              <a:rPr lang="en-US" altLang="en-US" sz="2800" dirty="0"/>
              <a:t>Linux Scheduling Through Version 2.5</a:t>
            </a:r>
            <a:endParaRPr lang="en-US" altLang="en-US" sz="2800" dirty="0"/>
          </a:p>
        </p:txBody>
      </p:sp>
      <p:sp>
        <p:nvSpPr>
          <p:cNvPr id="110594" name="Rectangle 3"/>
          <p:cNvSpPr>
            <a:spLocks noGrp="1" noChangeArrowheads="1"/>
          </p:cNvSpPr>
          <p:nvPr>
            <p:ph type="body" idx="1"/>
          </p:nvPr>
        </p:nvSpPr>
        <p:spPr>
          <a:xfrm>
            <a:off x="802433" y="1057262"/>
            <a:ext cx="7650687" cy="4733938"/>
          </a:xfrm>
        </p:spPr>
        <p:txBody>
          <a:bodyPr/>
          <a:lstStyle/>
          <a:p>
            <a:pPr>
              <a:lnSpc>
                <a:spcPct val="90000"/>
              </a:lnSpc>
            </a:pPr>
            <a:r>
              <a:rPr lang="en-US" altLang="en-US" sz="1600" dirty="0"/>
              <a:t>Prior to kernel version 2.5, ran variation of standard UNIX scheduling algorithm</a:t>
            </a:r>
            <a:endParaRPr lang="en-US" altLang="en-US" sz="1600" dirty="0"/>
          </a:p>
          <a:p>
            <a:pPr>
              <a:lnSpc>
                <a:spcPct val="90000"/>
              </a:lnSpc>
            </a:pPr>
            <a:r>
              <a:rPr lang="en-US" altLang="en-US" sz="1600" dirty="0"/>
              <a:t>Version 2.5 moved to constant order </a:t>
            </a:r>
            <a:r>
              <a:rPr lang="en-US" altLang="en-US" sz="1600" i="1" dirty="0"/>
              <a:t>O</a:t>
            </a:r>
            <a:r>
              <a:rPr lang="en-US" altLang="en-US" sz="1600" dirty="0"/>
              <a:t>(1) scheduling time</a:t>
            </a:r>
            <a:endParaRPr lang="en-US" altLang="en-US" sz="1600" dirty="0"/>
          </a:p>
          <a:p>
            <a:pPr lvl="1">
              <a:lnSpc>
                <a:spcPct val="90000"/>
              </a:lnSpc>
            </a:pPr>
            <a:r>
              <a:rPr lang="en-US" altLang="en-US" sz="1600" dirty="0"/>
              <a:t>Preemptive, priority based</a:t>
            </a:r>
            <a:endParaRPr lang="en-US" altLang="en-US" sz="1600" dirty="0"/>
          </a:p>
          <a:p>
            <a:pPr lvl="1">
              <a:lnSpc>
                <a:spcPct val="90000"/>
              </a:lnSpc>
            </a:pPr>
            <a:r>
              <a:rPr lang="en-US" altLang="en-US" sz="1600" dirty="0"/>
              <a:t>Two priority ranges: time-sharing and real-time</a:t>
            </a:r>
            <a:endParaRPr lang="en-US" altLang="en-US" sz="1600" dirty="0"/>
          </a:p>
          <a:p>
            <a:pPr lvl="1">
              <a:lnSpc>
                <a:spcPct val="90000"/>
              </a:lnSpc>
            </a:pPr>
            <a:r>
              <a:rPr lang="en-US" altLang="en-US" sz="1600" b="1" dirty="0"/>
              <a:t>Real-time </a:t>
            </a:r>
            <a:r>
              <a:rPr lang="en-US" altLang="en-US" sz="1600" dirty="0"/>
              <a:t>range from 0 to 99 and </a:t>
            </a:r>
            <a:r>
              <a:rPr lang="en-US" altLang="en-US" sz="1600" b="1" dirty="0"/>
              <a:t>nice </a:t>
            </a:r>
            <a:r>
              <a:rPr lang="en-US" altLang="en-US" sz="1600" dirty="0"/>
              <a:t>value from 100 to 140</a:t>
            </a:r>
            <a:endParaRPr lang="en-US" altLang="en-US" sz="1600" dirty="0"/>
          </a:p>
          <a:p>
            <a:pPr lvl="1">
              <a:lnSpc>
                <a:spcPct val="90000"/>
              </a:lnSpc>
            </a:pPr>
            <a:r>
              <a:rPr lang="en-US" altLang="en-US" sz="1600" dirty="0"/>
              <a:t>Map into  global priority with numerically lower values indicating higher priority</a:t>
            </a:r>
            <a:endParaRPr lang="en-US" altLang="en-US" sz="1600" dirty="0"/>
          </a:p>
          <a:p>
            <a:pPr lvl="1">
              <a:lnSpc>
                <a:spcPct val="90000"/>
              </a:lnSpc>
            </a:pPr>
            <a:r>
              <a:rPr lang="en-US" altLang="en-US" sz="1600" dirty="0"/>
              <a:t>Higher priority gets larger q</a:t>
            </a:r>
            <a:endParaRPr lang="en-US" altLang="en-US" sz="1600" dirty="0"/>
          </a:p>
          <a:p>
            <a:pPr lvl="1">
              <a:lnSpc>
                <a:spcPct val="90000"/>
              </a:lnSpc>
            </a:pPr>
            <a:r>
              <a:rPr lang="en-US" altLang="en-US" sz="1600" dirty="0"/>
              <a:t>Task run-able as long as time left in time slice (</a:t>
            </a:r>
            <a:r>
              <a:rPr lang="en-US" altLang="en-US" sz="1700" b="1" dirty="0">
                <a:solidFill>
                  <a:srgbClr val="006699"/>
                </a:solidFill>
                <a:latin typeface="+mj-lt"/>
              </a:rPr>
              <a:t>active</a:t>
            </a:r>
            <a:r>
              <a:rPr lang="en-US" altLang="en-US" sz="1600" dirty="0"/>
              <a:t>)</a:t>
            </a:r>
            <a:endParaRPr lang="en-US" altLang="en-US" sz="1600" dirty="0"/>
          </a:p>
          <a:p>
            <a:pPr lvl="1">
              <a:lnSpc>
                <a:spcPct val="90000"/>
              </a:lnSpc>
            </a:pPr>
            <a:r>
              <a:rPr lang="en-US" altLang="en-US" sz="1600" dirty="0"/>
              <a:t>If no time left (</a:t>
            </a:r>
            <a:r>
              <a:rPr lang="en-US" altLang="en-US" sz="1700" b="1" dirty="0">
                <a:solidFill>
                  <a:srgbClr val="006699"/>
                </a:solidFill>
                <a:latin typeface="+mj-lt"/>
              </a:rPr>
              <a:t>expired</a:t>
            </a:r>
            <a:r>
              <a:rPr lang="en-US" altLang="en-US" sz="1600" dirty="0"/>
              <a:t>), not run-able until all other tasks use their slices</a:t>
            </a:r>
            <a:endParaRPr lang="en-US" altLang="en-US" sz="1600" dirty="0"/>
          </a:p>
          <a:p>
            <a:pPr lvl="1">
              <a:lnSpc>
                <a:spcPct val="90000"/>
              </a:lnSpc>
            </a:pPr>
            <a:r>
              <a:rPr lang="en-US" altLang="en-US" sz="1600" dirty="0"/>
              <a:t>All run-able tasks tracked in per-CPU </a:t>
            </a:r>
            <a:r>
              <a:rPr lang="en-US" altLang="en-US" sz="1700" b="1" dirty="0" err="1">
                <a:solidFill>
                  <a:srgbClr val="006699"/>
                </a:solidFill>
                <a:latin typeface="+mj-lt"/>
              </a:rPr>
              <a:t>runqueue</a:t>
            </a:r>
            <a:r>
              <a:rPr lang="en-US" altLang="en-US" sz="1600" b="1" dirty="0">
                <a:solidFill>
                  <a:srgbClr val="3366FF"/>
                </a:solidFill>
              </a:rPr>
              <a:t> </a:t>
            </a:r>
            <a:r>
              <a:rPr lang="en-US" altLang="en-US" sz="1600" dirty="0"/>
              <a:t>data structure</a:t>
            </a:r>
            <a:endParaRPr lang="en-US" altLang="en-US" sz="1600" dirty="0"/>
          </a:p>
          <a:p>
            <a:pPr lvl="2">
              <a:lnSpc>
                <a:spcPct val="90000"/>
              </a:lnSpc>
            </a:pPr>
            <a:r>
              <a:rPr lang="en-US" altLang="en-US" sz="1600" dirty="0"/>
              <a:t>Two priority arrays (active, expired)</a:t>
            </a:r>
            <a:endParaRPr lang="en-US" altLang="en-US" sz="1600" dirty="0"/>
          </a:p>
          <a:p>
            <a:pPr lvl="2">
              <a:lnSpc>
                <a:spcPct val="90000"/>
              </a:lnSpc>
            </a:pPr>
            <a:r>
              <a:rPr lang="en-US" altLang="en-US" sz="1600" dirty="0"/>
              <a:t>Tasks indexed by priority</a:t>
            </a:r>
            <a:endParaRPr lang="en-US" altLang="en-US" sz="1600" dirty="0"/>
          </a:p>
          <a:p>
            <a:pPr lvl="2">
              <a:lnSpc>
                <a:spcPct val="90000"/>
              </a:lnSpc>
            </a:pPr>
            <a:r>
              <a:rPr lang="en-US" altLang="en-US" sz="1600" dirty="0"/>
              <a:t>When no more active, arrays are exchanged</a:t>
            </a:r>
            <a:endParaRPr lang="en-US" altLang="en-US" sz="1600" dirty="0"/>
          </a:p>
          <a:p>
            <a:pPr lvl="1">
              <a:lnSpc>
                <a:spcPct val="90000"/>
              </a:lnSpc>
            </a:pPr>
            <a:r>
              <a:rPr lang="en-US" altLang="en-US" sz="1600" dirty="0"/>
              <a:t>Worked well, but poor response times for interactive processes</a:t>
            </a:r>
            <a:endParaRPr lang="en-US" altLang="en-US" sz="1600" dirty="0"/>
          </a:p>
          <a:p>
            <a:pPr>
              <a:lnSpc>
                <a:spcPct val="90000"/>
              </a:lnSpc>
              <a:buFont typeface="Monotype Sorts" pitchFamily="-84" charset="2"/>
              <a:buNone/>
            </a:pPr>
            <a:endParaRPr lang="en-US" alt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p:cNvSpPr>
            <a:spLocks noGrp="1" noChangeArrowheads="1"/>
          </p:cNvSpPr>
          <p:nvPr>
            <p:ph type="title"/>
          </p:nvPr>
        </p:nvSpPr>
        <p:spPr>
          <a:xfrm>
            <a:off x="1423952" y="161908"/>
            <a:ext cx="7594600" cy="576262"/>
          </a:xfrm>
        </p:spPr>
        <p:txBody>
          <a:bodyPr/>
          <a:lstStyle/>
          <a:p>
            <a:pPr eaLnBrk="1" hangingPunct="1"/>
            <a:r>
              <a:rPr lang="en-US" altLang="en-US" dirty="0"/>
              <a:t>Linux Scheduling in Version 2.6.23 +</a:t>
            </a:r>
            <a:endParaRPr lang="en-US" altLang="en-US" dirty="0"/>
          </a:p>
        </p:txBody>
      </p:sp>
      <p:sp>
        <p:nvSpPr>
          <p:cNvPr id="112642" name="Rectangle 3"/>
          <p:cNvSpPr>
            <a:spLocks noGrp="1" noChangeArrowheads="1"/>
          </p:cNvSpPr>
          <p:nvPr>
            <p:ph type="body" idx="1"/>
          </p:nvPr>
        </p:nvSpPr>
        <p:spPr>
          <a:xfrm>
            <a:off x="783773" y="1063481"/>
            <a:ext cx="7865703" cy="5071253"/>
          </a:xfrm>
        </p:spPr>
        <p:txBody>
          <a:bodyPr/>
          <a:lstStyle/>
          <a:p>
            <a:pPr>
              <a:lnSpc>
                <a:spcPct val="90000"/>
              </a:lnSpc>
            </a:pPr>
            <a:r>
              <a:rPr lang="en-US" altLang="en-US" b="1" dirty="0">
                <a:solidFill>
                  <a:srgbClr val="006699"/>
                </a:solidFill>
                <a:latin typeface="+mj-lt"/>
              </a:rPr>
              <a:t>Completely Fair Scheduler (CFS)</a:t>
            </a:r>
            <a:endParaRPr lang="en-US" altLang="en-US" b="1" dirty="0">
              <a:solidFill>
                <a:srgbClr val="006699"/>
              </a:solidFill>
              <a:latin typeface="+mj-lt"/>
            </a:endParaRPr>
          </a:p>
          <a:p>
            <a:pPr>
              <a:lnSpc>
                <a:spcPct val="90000"/>
              </a:lnSpc>
            </a:pPr>
            <a:r>
              <a:rPr lang="en-US" altLang="en-US" b="1" dirty="0">
                <a:latin typeface="+mj-lt"/>
              </a:rPr>
              <a:t>Scheduling classes</a:t>
            </a:r>
            <a:endParaRPr lang="en-US" altLang="en-US" b="1" dirty="0">
              <a:latin typeface="+mj-lt"/>
            </a:endParaRPr>
          </a:p>
          <a:p>
            <a:pPr lvl="1">
              <a:lnSpc>
                <a:spcPct val="90000"/>
              </a:lnSpc>
            </a:pPr>
            <a:r>
              <a:rPr lang="en-US" altLang="en-US" dirty="0"/>
              <a:t>Each has specific priority</a:t>
            </a:r>
            <a:endParaRPr lang="en-US" altLang="en-US" dirty="0"/>
          </a:p>
          <a:p>
            <a:pPr lvl="1">
              <a:lnSpc>
                <a:spcPct val="90000"/>
              </a:lnSpc>
            </a:pPr>
            <a:r>
              <a:rPr lang="en-US" altLang="en-US" dirty="0"/>
              <a:t>Scheduler picks highest priority task in highest scheduling class</a:t>
            </a:r>
            <a:endParaRPr lang="en-US" altLang="en-US" dirty="0"/>
          </a:p>
          <a:p>
            <a:pPr lvl="1">
              <a:lnSpc>
                <a:spcPct val="90000"/>
              </a:lnSpc>
            </a:pPr>
            <a:r>
              <a:rPr lang="en-US" altLang="en-US" dirty="0"/>
              <a:t>Rather than quantum based on fixed time allotments, based on proportion of CPU time</a:t>
            </a:r>
            <a:endParaRPr lang="en-US" altLang="en-US" dirty="0"/>
          </a:p>
          <a:p>
            <a:pPr lvl="1">
              <a:lnSpc>
                <a:spcPct val="90000"/>
              </a:lnSpc>
            </a:pPr>
            <a:r>
              <a:rPr lang="en-US" altLang="en-US" dirty="0"/>
              <a:t>Two scheduling classes included, others can be added</a:t>
            </a:r>
            <a:endParaRPr lang="en-US" altLang="en-US" dirty="0"/>
          </a:p>
          <a:p>
            <a:pPr marL="1095375" lvl="2" indent="-240030">
              <a:lnSpc>
                <a:spcPct val="90000"/>
              </a:lnSpc>
              <a:buFont typeface="Arial" panose="020B0604020202020204" pitchFamily="34" charset="0"/>
              <a:buAutoNum type="arabicPeriod"/>
            </a:pPr>
            <a:r>
              <a:rPr lang="en-US" altLang="en-US" dirty="0"/>
              <a:t>default</a:t>
            </a:r>
            <a:endParaRPr lang="en-US" altLang="en-US" dirty="0"/>
          </a:p>
          <a:p>
            <a:pPr marL="1095375" lvl="2" indent="-240030">
              <a:lnSpc>
                <a:spcPct val="90000"/>
              </a:lnSpc>
              <a:buFont typeface="Arial" panose="020B0604020202020204" pitchFamily="34" charset="0"/>
              <a:buAutoNum type="arabicPeriod"/>
            </a:pPr>
            <a:r>
              <a:rPr lang="en-US" altLang="en-US" dirty="0"/>
              <a:t>real-time</a:t>
            </a:r>
            <a:endParaRPr lang="en-US" altLang="en-US" dirty="0"/>
          </a:p>
          <a:p>
            <a:pPr marL="457200" lvl="1" indent="0">
              <a:lnSpc>
                <a:spcPct val="90000"/>
              </a:lnSpc>
              <a:buNone/>
            </a:pPr>
            <a:endParaRPr lang="en-US" alt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p:cNvSpPr>
            <a:spLocks noGrp="1" noChangeArrowheads="1"/>
          </p:cNvSpPr>
          <p:nvPr>
            <p:ph type="title"/>
          </p:nvPr>
        </p:nvSpPr>
        <p:spPr>
          <a:xfrm>
            <a:off x="1332512" y="69396"/>
            <a:ext cx="7594600" cy="576262"/>
          </a:xfrm>
        </p:spPr>
        <p:txBody>
          <a:bodyPr/>
          <a:lstStyle/>
          <a:p>
            <a:pPr eaLnBrk="1" hangingPunct="1"/>
            <a:r>
              <a:rPr lang="en-US" altLang="en-US" sz="2400" dirty="0"/>
              <a:t>Linux Scheduling in Version 2.6.23 + (Cont.)</a:t>
            </a:r>
            <a:endParaRPr lang="en-US" altLang="en-US" sz="2400" dirty="0"/>
          </a:p>
        </p:txBody>
      </p:sp>
      <p:sp>
        <p:nvSpPr>
          <p:cNvPr id="112642" name="Rectangle 3"/>
          <p:cNvSpPr>
            <a:spLocks noGrp="1" noChangeArrowheads="1"/>
          </p:cNvSpPr>
          <p:nvPr>
            <p:ph type="body" idx="1"/>
          </p:nvPr>
        </p:nvSpPr>
        <p:spPr>
          <a:xfrm>
            <a:off x="783773" y="951721"/>
            <a:ext cx="7205195" cy="4943753"/>
          </a:xfrm>
        </p:spPr>
        <p:txBody>
          <a:bodyPr/>
          <a:lstStyle/>
          <a:p>
            <a:pPr>
              <a:lnSpc>
                <a:spcPct val="90000"/>
              </a:lnSpc>
            </a:pPr>
            <a:r>
              <a:rPr lang="en-US" altLang="en-US" dirty="0"/>
              <a:t>Quantum calculated based on </a:t>
            </a:r>
            <a:r>
              <a:rPr lang="en-US" altLang="en-US" b="1" dirty="0">
                <a:solidFill>
                  <a:srgbClr val="006699"/>
                </a:solidFill>
                <a:latin typeface="+mj-lt"/>
              </a:rPr>
              <a:t>nice value </a:t>
            </a:r>
            <a:r>
              <a:rPr lang="en-US" altLang="en-US" dirty="0"/>
              <a:t>from -20 to +19</a:t>
            </a:r>
            <a:endParaRPr lang="en-US" altLang="en-US" dirty="0"/>
          </a:p>
          <a:p>
            <a:pPr lvl="1">
              <a:lnSpc>
                <a:spcPct val="90000"/>
              </a:lnSpc>
            </a:pPr>
            <a:r>
              <a:rPr lang="en-US" altLang="en-US" dirty="0"/>
              <a:t>Lower value is higher priority</a:t>
            </a:r>
            <a:endParaRPr lang="en-US" altLang="en-US" dirty="0"/>
          </a:p>
          <a:p>
            <a:pPr lvl="1">
              <a:lnSpc>
                <a:spcPct val="90000"/>
              </a:lnSpc>
            </a:pPr>
            <a:r>
              <a:rPr lang="en-US" altLang="en-US" dirty="0"/>
              <a:t>Calculates </a:t>
            </a:r>
            <a:r>
              <a:rPr lang="en-US" altLang="en-US" b="1" dirty="0">
                <a:solidFill>
                  <a:srgbClr val="006699"/>
                </a:solidFill>
                <a:latin typeface="+mj-lt"/>
              </a:rPr>
              <a:t>target latency </a:t>
            </a:r>
            <a:r>
              <a:rPr lang="en-US" altLang="en-US" dirty="0"/>
              <a:t>– interval of time during which task should run at least once</a:t>
            </a:r>
            <a:endParaRPr lang="en-US" altLang="en-US" dirty="0"/>
          </a:p>
          <a:p>
            <a:pPr lvl="1">
              <a:lnSpc>
                <a:spcPct val="90000"/>
              </a:lnSpc>
            </a:pPr>
            <a:r>
              <a:rPr lang="en-US" altLang="en-US" dirty="0"/>
              <a:t>Target latency can increase if say number of active tasks increases</a:t>
            </a:r>
            <a:endParaRPr lang="en-US" altLang="en-US" dirty="0"/>
          </a:p>
          <a:p>
            <a:pPr>
              <a:lnSpc>
                <a:spcPct val="90000"/>
              </a:lnSpc>
            </a:pPr>
            <a:r>
              <a:rPr lang="en-US" altLang="en-US" dirty="0"/>
              <a:t>CFS scheduler maintains per task </a:t>
            </a:r>
            <a:r>
              <a:rPr lang="en-US" altLang="en-US" b="1" dirty="0">
                <a:solidFill>
                  <a:srgbClr val="006699"/>
                </a:solidFill>
                <a:latin typeface="+mj-lt"/>
              </a:rPr>
              <a:t>virtual run time </a:t>
            </a:r>
            <a:r>
              <a:rPr lang="en-US" altLang="en-US" dirty="0"/>
              <a:t>in variable </a:t>
            </a:r>
            <a:r>
              <a:rPr lang="en-US" altLang="en-US" b="1" dirty="0" err="1">
                <a:latin typeface="Courier New" panose="02070309020205020404" pitchFamily="49" charset="0"/>
              </a:rPr>
              <a:t>vruntime</a:t>
            </a:r>
            <a:endParaRPr lang="en-US" altLang="en-US" b="1" dirty="0">
              <a:latin typeface="Courier New" panose="02070309020205020404" pitchFamily="49" charset="0"/>
            </a:endParaRPr>
          </a:p>
          <a:p>
            <a:pPr lvl="1">
              <a:lnSpc>
                <a:spcPct val="90000"/>
              </a:lnSpc>
            </a:pPr>
            <a:r>
              <a:rPr lang="en-US" altLang="en-US" dirty="0"/>
              <a:t>Associated with decay factor based on priority of task – lower priority is higher decay rate</a:t>
            </a:r>
            <a:endParaRPr lang="en-US" altLang="en-US" dirty="0"/>
          </a:p>
          <a:p>
            <a:pPr lvl="1">
              <a:lnSpc>
                <a:spcPct val="90000"/>
              </a:lnSpc>
            </a:pPr>
            <a:r>
              <a:rPr lang="en-US" altLang="en-US" dirty="0"/>
              <a:t>Normal default priority yields virtual run time = actual run time</a:t>
            </a:r>
            <a:endParaRPr lang="en-US" altLang="en-US" dirty="0"/>
          </a:p>
          <a:p>
            <a:pPr>
              <a:lnSpc>
                <a:spcPct val="90000"/>
              </a:lnSpc>
            </a:pPr>
            <a:r>
              <a:rPr lang="en-US" altLang="en-US" dirty="0"/>
              <a:t>To decide next task to run, scheduler picks task with lowest virtual run time</a:t>
            </a:r>
            <a:endParaRPr lang="en-US" altLang="en-US" dirty="0"/>
          </a:p>
          <a:p>
            <a:pPr lvl="1">
              <a:lnSpc>
                <a:spcPct val="90000"/>
              </a:lnSpc>
            </a:pPr>
            <a:endParaRPr lang="en-US" altLang="en-US" dirty="0"/>
          </a:p>
          <a:p>
            <a:pPr marL="1095375" lvl="2" indent="-240030">
              <a:lnSpc>
                <a:spcPct val="90000"/>
              </a:lnSpc>
            </a:pPr>
            <a:endParaRPr lang="en-US" altLang="en-US" sz="1600" dirty="0"/>
          </a:p>
          <a:p>
            <a:pPr lvl="1">
              <a:lnSpc>
                <a:spcPct val="90000"/>
              </a:lnSpc>
            </a:pPr>
            <a:endParaRPr lang="en-US" alt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p:cNvSpPr>
            <a:spLocks noGrp="1" noChangeArrowheads="1"/>
          </p:cNvSpPr>
          <p:nvPr>
            <p:ph type="title"/>
          </p:nvPr>
        </p:nvSpPr>
        <p:spPr>
          <a:xfrm>
            <a:off x="827088" y="130652"/>
            <a:ext cx="7859712" cy="576262"/>
          </a:xfrm>
        </p:spPr>
        <p:txBody>
          <a:bodyPr/>
          <a:lstStyle/>
          <a:p>
            <a:pPr eaLnBrk="1" hangingPunct="1"/>
            <a:r>
              <a:rPr lang="en-US" altLang="en-US" dirty="0"/>
              <a:t>CFS Performance</a:t>
            </a:r>
            <a:endParaRPr lang="en-US" altLang="en-US" dirty="0"/>
          </a:p>
        </p:txBody>
      </p:sp>
      <p:pic>
        <p:nvPicPr>
          <p:cNvPr id="114690" name="Picture 4" descr="Screen Shot 2012-12-17 at 9.25.06 PM.pn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576513" y="1077913"/>
            <a:ext cx="4389437" cy="537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p:cNvSpPr>
            <a:spLocks noGrp="1"/>
          </p:cNvSpPr>
          <p:nvPr>
            <p:ph type="title"/>
          </p:nvPr>
        </p:nvSpPr>
        <p:spPr>
          <a:xfrm>
            <a:off x="457200" y="137390"/>
            <a:ext cx="8229600" cy="576262"/>
          </a:xfrm>
        </p:spPr>
        <p:txBody>
          <a:bodyPr/>
          <a:lstStyle/>
          <a:p>
            <a:r>
              <a:rPr lang="en-US" altLang="en-US" dirty="0"/>
              <a:t>Linux Scheduling (Cont.)</a:t>
            </a:r>
            <a:endParaRPr lang="en-US" altLang="en-US" dirty="0"/>
          </a:p>
        </p:txBody>
      </p:sp>
      <p:sp>
        <p:nvSpPr>
          <p:cNvPr id="116738" name="Content Placeholder 2"/>
          <p:cNvSpPr>
            <a:spLocks noGrp="1"/>
          </p:cNvSpPr>
          <p:nvPr>
            <p:ph idx="1"/>
          </p:nvPr>
        </p:nvSpPr>
        <p:spPr>
          <a:xfrm>
            <a:off x="882650" y="1022668"/>
            <a:ext cx="7791450" cy="4530725"/>
          </a:xfrm>
        </p:spPr>
        <p:txBody>
          <a:bodyPr/>
          <a:lstStyle/>
          <a:p>
            <a:r>
              <a:rPr lang="en-US" altLang="en-US" dirty="0"/>
              <a:t>Real-time scheduling according to POSIX.1b</a:t>
            </a:r>
            <a:endParaRPr lang="en-US" altLang="en-US" dirty="0"/>
          </a:p>
          <a:p>
            <a:pPr lvl="1"/>
            <a:r>
              <a:rPr lang="en-US" altLang="en-US" dirty="0"/>
              <a:t>Real-time tasks have static priorities</a:t>
            </a:r>
            <a:endParaRPr lang="en-US" altLang="en-US" dirty="0"/>
          </a:p>
          <a:p>
            <a:r>
              <a:rPr lang="en-US" altLang="en-US" dirty="0"/>
              <a:t>Real-time plus normal map into global priority scheme</a:t>
            </a:r>
            <a:endParaRPr lang="en-US" altLang="en-US" dirty="0"/>
          </a:p>
          <a:p>
            <a:r>
              <a:rPr lang="en-US" altLang="en-US" dirty="0"/>
              <a:t>Nice value of -20 maps to global priority 100</a:t>
            </a:r>
            <a:endParaRPr lang="en-US" altLang="en-US" dirty="0"/>
          </a:p>
          <a:p>
            <a:r>
              <a:rPr lang="en-US" altLang="en-US" dirty="0"/>
              <a:t>Nice value of +19 maps to priority 139</a:t>
            </a:r>
            <a:endParaRPr lang="en-US" altLang="en-US" dirty="0"/>
          </a:p>
          <a:p>
            <a:endParaRPr lang="en-US" altLang="en-US" dirty="0"/>
          </a:p>
        </p:txBody>
      </p:sp>
      <p:pic>
        <p:nvPicPr>
          <p:cNvPr id="116739" name="Picture 1" descr="Screen Shot 2012-12-17 at 9.28.34 PM.pn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666240" y="3081004"/>
            <a:ext cx="5522913" cy="1546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Title 1"/>
          <p:cNvSpPr>
            <a:spLocks noGrp="1"/>
          </p:cNvSpPr>
          <p:nvPr>
            <p:ph type="title"/>
          </p:nvPr>
        </p:nvSpPr>
        <p:spPr>
          <a:xfrm>
            <a:off x="457200" y="228830"/>
            <a:ext cx="8229600" cy="576262"/>
          </a:xfrm>
        </p:spPr>
        <p:txBody>
          <a:bodyPr/>
          <a:lstStyle/>
          <a:p>
            <a:r>
              <a:rPr lang="en-US" altLang="en-US" dirty="0"/>
              <a:t>Linux Scheduling (Cont.)</a:t>
            </a:r>
            <a:endParaRPr lang="en-US" altLang="en-US" dirty="0"/>
          </a:p>
        </p:txBody>
      </p:sp>
      <p:sp>
        <p:nvSpPr>
          <p:cNvPr id="117762" name="Content Placeholder 2"/>
          <p:cNvSpPr>
            <a:spLocks noGrp="1"/>
          </p:cNvSpPr>
          <p:nvPr>
            <p:ph idx="1"/>
          </p:nvPr>
        </p:nvSpPr>
        <p:spPr>
          <a:xfrm>
            <a:off x="882650" y="1144588"/>
            <a:ext cx="7791450" cy="4530725"/>
          </a:xfrm>
        </p:spPr>
        <p:txBody>
          <a:bodyPr/>
          <a:lstStyle/>
          <a:p>
            <a:r>
              <a:rPr lang="en-US" altLang="en-US" dirty="0"/>
              <a:t>Linux supports load balancing, but is also NUMA-aware.</a:t>
            </a:r>
            <a:endParaRPr lang="en-US" altLang="en-US" dirty="0"/>
          </a:p>
          <a:p>
            <a:r>
              <a:rPr lang="en-US" altLang="en-US" b="1" dirty="0"/>
              <a:t>Scheduling domain </a:t>
            </a:r>
            <a:r>
              <a:rPr lang="en-US" altLang="en-US" dirty="0"/>
              <a:t>is a set of CPU cores that can be balanced against one another. </a:t>
            </a:r>
            <a:endParaRPr lang="en-US" altLang="en-US" dirty="0"/>
          </a:p>
          <a:p>
            <a:r>
              <a:rPr lang="en-US" altLang="en-US" dirty="0"/>
              <a:t>Domains are organized by what they share (i.e., cache memory.) Goal is to keep threads from migrating between domains.</a:t>
            </a:r>
            <a:endParaRPr lang="en-US" altLang="en-US" dirty="0"/>
          </a:p>
        </p:txBody>
      </p:sp>
      <p:pic>
        <p:nvPicPr>
          <p:cNvPr id="117763"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711450" y="3271838"/>
            <a:ext cx="3981450"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p:cNvSpPr>
            <a:spLocks noGrp="1"/>
          </p:cNvSpPr>
          <p:nvPr>
            <p:ph type="title"/>
          </p:nvPr>
        </p:nvSpPr>
        <p:spPr>
          <a:xfrm>
            <a:off x="457200" y="114477"/>
            <a:ext cx="8229600" cy="576262"/>
          </a:xfrm>
        </p:spPr>
        <p:txBody>
          <a:bodyPr/>
          <a:lstStyle/>
          <a:p>
            <a:r>
              <a:rPr lang="en-US" altLang="en-US" dirty="0"/>
              <a:t>Windows Scheduling</a:t>
            </a:r>
            <a:endParaRPr lang="en-US" altLang="en-US" dirty="0"/>
          </a:p>
        </p:txBody>
      </p:sp>
      <p:sp>
        <p:nvSpPr>
          <p:cNvPr id="118786" name="Content Placeholder 2"/>
          <p:cNvSpPr>
            <a:spLocks noGrp="1"/>
          </p:cNvSpPr>
          <p:nvPr>
            <p:ph idx="1"/>
          </p:nvPr>
        </p:nvSpPr>
        <p:spPr>
          <a:xfrm>
            <a:off x="913905" y="1024414"/>
            <a:ext cx="6371617" cy="4341812"/>
          </a:xfrm>
        </p:spPr>
        <p:txBody>
          <a:bodyPr/>
          <a:lstStyle/>
          <a:p>
            <a:r>
              <a:rPr lang="en-US" altLang="en-US" dirty="0"/>
              <a:t>Windows uses priority-based preemptive scheduling</a:t>
            </a:r>
            <a:endParaRPr lang="en-US" altLang="en-US" dirty="0"/>
          </a:p>
          <a:p>
            <a:r>
              <a:rPr lang="en-US" altLang="en-US" dirty="0"/>
              <a:t>Highest-priority thread runs next</a:t>
            </a:r>
            <a:endParaRPr lang="en-US" altLang="en-US" dirty="0"/>
          </a:p>
          <a:p>
            <a:r>
              <a:rPr lang="en-US" altLang="en-US" b="1" dirty="0">
                <a:solidFill>
                  <a:srgbClr val="006699"/>
                </a:solidFill>
                <a:latin typeface="+mj-lt"/>
              </a:rPr>
              <a:t>Dispatcher</a:t>
            </a:r>
            <a:r>
              <a:rPr lang="en-US" altLang="en-US" i="1" dirty="0"/>
              <a:t> </a:t>
            </a:r>
            <a:r>
              <a:rPr lang="en-US" altLang="en-US" dirty="0"/>
              <a:t>is scheduler</a:t>
            </a:r>
            <a:endParaRPr lang="en-US" altLang="en-US" dirty="0"/>
          </a:p>
          <a:p>
            <a:r>
              <a:rPr lang="en-US" altLang="en-US" dirty="0"/>
              <a:t>Thread runs until (1) blocks, (2) uses time slice, (3) preempted by higher-priority thread</a:t>
            </a:r>
            <a:endParaRPr lang="en-US" altLang="en-US" dirty="0"/>
          </a:p>
          <a:p>
            <a:r>
              <a:rPr lang="en-US" altLang="en-US" dirty="0"/>
              <a:t>Real-time threads can preempt non-real-time</a:t>
            </a:r>
            <a:endParaRPr lang="en-US" altLang="en-US" dirty="0"/>
          </a:p>
          <a:p>
            <a:r>
              <a:rPr lang="en-US" altLang="en-US" dirty="0"/>
              <a:t>32-level priority scheme</a:t>
            </a:r>
            <a:endParaRPr lang="en-US" altLang="en-US" dirty="0"/>
          </a:p>
          <a:p>
            <a:r>
              <a:rPr lang="en-US" altLang="en-US" b="1" dirty="0">
                <a:solidFill>
                  <a:srgbClr val="006699"/>
                </a:solidFill>
                <a:latin typeface="+mj-lt"/>
              </a:rPr>
              <a:t>Variable</a:t>
            </a:r>
            <a:r>
              <a:rPr lang="en-US" altLang="en-US" b="1" dirty="0">
                <a:solidFill>
                  <a:srgbClr val="3366FF"/>
                </a:solidFill>
              </a:rPr>
              <a:t> </a:t>
            </a:r>
            <a:r>
              <a:rPr lang="en-US" altLang="en-US" b="1" dirty="0">
                <a:solidFill>
                  <a:srgbClr val="006699"/>
                </a:solidFill>
                <a:latin typeface="+mj-lt"/>
              </a:rPr>
              <a:t>class</a:t>
            </a:r>
            <a:r>
              <a:rPr lang="en-US" altLang="en-US" b="1" dirty="0">
                <a:solidFill>
                  <a:srgbClr val="3366FF"/>
                </a:solidFill>
              </a:rPr>
              <a:t> </a:t>
            </a:r>
            <a:r>
              <a:rPr lang="en-US" altLang="en-US" dirty="0"/>
              <a:t>is 1-15, </a:t>
            </a:r>
            <a:r>
              <a:rPr lang="en-US" altLang="en-US" b="1" dirty="0">
                <a:solidFill>
                  <a:srgbClr val="006699"/>
                </a:solidFill>
                <a:latin typeface="+mj-lt"/>
              </a:rPr>
              <a:t>real-time</a:t>
            </a:r>
            <a:r>
              <a:rPr lang="en-US" altLang="en-US" b="1" dirty="0">
                <a:solidFill>
                  <a:srgbClr val="3366FF"/>
                </a:solidFill>
              </a:rPr>
              <a:t> </a:t>
            </a:r>
            <a:r>
              <a:rPr lang="en-US" altLang="en-US" b="1" dirty="0">
                <a:solidFill>
                  <a:srgbClr val="006699"/>
                </a:solidFill>
                <a:latin typeface="+mj-lt"/>
              </a:rPr>
              <a:t>class</a:t>
            </a:r>
            <a:r>
              <a:rPr lang="en-US" altLang="en-US" b="1" dirty="0">
                <a:solidFill>
                  <a:srgbClr val="3366FF"/>
                </a:solidFill>
              </a:rPr>
              <a:t> </a:t>
            </a:r>
            <a:r>
              <a:rPr lang="en-US" altLang="en-US" dirty="0"/>
              <a:t>is</a:t>
            </a:r>
            <a:r>
              <a:rPr lang="en-US" altLang="en-US" b="1" dirty="0">
                <a:solidFill>
                  <a:srgbClr val="3366FF"/>
                </a:solidFill>
              </a:rPr>
              <a:t> </a:t>
            </a:r>
            <a:r>
              <a:rPr lang="en-US" altLang="en-US" dirty="0"/>
              <a:t>16-31</a:t>
            </a:r>
            <a:endParaRPr lang="en-US" altLang="en-US" dirty="0"/>
          </a:p>
          <a:p>
            <a:r>
              <a:rPr lang="en-US" altLang="en-US" dirty="0"/>
              <a:t>Priority 0 is memory-management thread</a:t>
            </a:r>
            <a:endParaRPr lang="en-US" altLang="en-US" dirty="0"/>
          </a:p>
          <a:p>
            <a:r>
              <a:rPr lang="en-US" altLang="en-US" dirty="0"/>
              <a:t>Queue for each priority</a:t>
            </a:r>
            <a:endParaRPr lang="en-US" altLang="en-US" dirty="0"/>
          </a:p>
          <a:p>
            <a:r>
              <a:rPr lang="en-US" altLang="en-US" dirty="0"/>
              <a:t>If no run-able thread, runs </a:t>
            </a:r>
            <a:r>
              <a:rPr lang="en-US" altLang="en-US" b="1" dirty="0">
                <a:solidFill>
                  <a:srgbClr val="006699"/>
                </a:solidFill>
                <a:latin typeface="+mj-lt"/>
              </a:rPr>
              <a:t>idle</a:t>
            </a:r>
            <a:r>
              <a:rPr lang="en-US" altLang="en-US" b="1" dirty="0">
                <a:solidFill>
                  <a:srgbClr val="3366FF"/>
                </a:solidFill>
              </a:rPr>
              <a:t> </a:t>
            </a:r>
            <a:r>
              <a:rPr lang="en-US" altLang="en-US" b="1" dirty="0">
                <a:solidFill>
                  <a:srgbClr val="006699"/>
                </a:solidFill>
                <a:latin typeface="+mj-lt"/>
              </a:rPr>
              <a:t>thread</a:t>
            </a:r>
            <a:endParaRPr lang="en-US" altLang="en-US" b="1" dirty="0">
              <a:solidFill>
                <a:srgbClr val="006699"/>
              </a:solidFill>
              <a:latin typeface="+mj-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a:xfrm>
            <a:off x="1236777" y="167086"/>
            <a:ext cx="7848600" cy="576262"/>
          </a:xfrm>
        </p:spPr>
        <p:txBody>
          <a:bodyPr/>
          <a:lstStyle/>
          <a:p>
            <a:pPr eaLnBrk="1" hangingPunct="1"/>
            <a:r>
              <a:rPr lang="en-US" altLang="en-US" sz="2800" dirty="0"/>
              <a:t>Preemptive Scheduling and Race Conditions</a:t>
            </a:r>
            <a:endParaRPr lang="en-US" altLang="en-US" sz="2800" dirty="0"/>
          </a:p>
        </p:txBody>
      </p:sp>
      <p:sp>
        <p:nvSpPr>
          <p:cNvPr id="27651" name="Rectangle 3"/>
          <p:cNvSpPr>
            <a:spLocks noGrp="1" noChangeArrowheads="1"/>
          </p:cNvSpPr>
          <p:nvPr>
            <p:ph type="body" idx="1"/>
          </p:nvPr>
        </p:nvSpPr>
        <p:spPr>
          <a:xfrm>
            <a:off x="931985" y="1193435"/>
            <a:ext cx="6273800" cy="4621212"/>
          </a:xfrm>
        </p:spPr>
        <p:txBody>
          <a:bodyPr/>
          <a:lstStyle/>
          <a:p>
            <a:pPr>
              <a:defRPr/>
            </a:pPr>
            <a:r>
              <a:rPr lang="en-US" dirty="0">
                <a:ea typeface="MS PGothic" charset="0"/>
              </a:rPr>
              <a:t>Preemptive scheduling can result in race conditions when data are shared among several processes.</a:t>
            </a:r>
            <a:endParaRPr lang="en-US" dirty="0">
              <a:ea typeface="MS PGothic" charset="0"/>
            </a:endParaRPr>
          </a:p>
          <a:p>
            <a:pPr>
              <a:defRPr/>
            </a:pPr>
            <a:r>
              <a:rPr lang="en-US" dirty="0">
                <a:ea typeface="MS PGothic" charset="0"/>
              </a:rPr>
              <a:t>Consider the case of two processes that share data. While one process is updating the data, it is preempted so that the second process can run. The second process then tries to read the data, which are in an inconsistent state. </a:t>
            </a:r>
            <a:endParaRPr lang="en-US" dirty="0">
              <a:ea typeface="MS PGothic" charset="0"/>
            </a:endParaRPr>
          </a:p>
          <a:p>
            <a:pPr>
              <a:defRPr/>
            </a:pPr>
            <a:r>
              <a:rPr lang="en-US" dirty="0">
                <a:ea typeface="MS PGothic" charset="0"/>
              </a:rPr>
              <a:t>This issue will be explored in detail in Chapter 6.</a:t>
            </a:r>
            <a:endParaRPr lang="en-US" dirty="0">
              <a:ea typeface="MS PGothic" charset="-128"/>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Title 1"/>
          <p:cNvSpPr>
            <a:spLocks noGrp="1"/>
          </p:cNvSpPr>
          <p:nvPr>
            <p:ph type="title"/>
          </p:nvPr>
        </p:nvSpPr>
        <p:spPr>
          <a:xfrm>
            <a:off x="457200" y="173673"/>
            <a:ext cx="8229600" cy="576262"/>
          </a:xfrm>
        </p:spPr>
        <p:txBody>
          <a:bodyPr/>
          <a:lstStyle/>
          <a:p>
            <a:r>
              <a:rPr lang="en-US" altLang="en-US" dirty="0"/>
              <a:t>Windows Priority Classes</a:t>
            </a:r>
            <a:endParaRPr lang="en-US" altLang="en-US" dirty="0"/>
          </a:p>
        </p:txBody>
      </p:sp>
      <p:sp>
        <p:nvSpPr>
          <p:cNvPr id="119810" name="Content Placeholder 2"/>
          <p:cNvSpPr>
            <a:spLocks noGrp="1"/>
          </p:cNvSpPr>
          <p:nvPr>
            <p:ph idx="1"/>
          </p:nvPr>
        </p:nvSpPr>
        <p:spPr>
          <a:xfrm>
            <a:off x="890429" y="1060768"/>
            <a:ext cx="7651750" cy="4530725"/>
          </a:xfrm>
        </p:spPr>
        <p:txBody>
          <a:bodyPr/>
          <a:lstStyle/>
          <a:p>
            <a:r>
              <a:rPr lang="en-US" altLang="en-US" dirty="0"/>
              <a:t>Win32 API identifies several priority classes to which a process can belong</a:t>
            </a:r>
            <a:endParaRPr lang="en-US" altLang="en-US" dirty="0"/>
          </a:p>
          <a:p>
            <a:pPr lvl="1"/>
            <a:r>
              <a:rPr lang="en-US" altLang="en-US" dirty="0"/>
              <a:t>REALTIME_PRIORITY_CLASS, HIGH_PRIORITY_CLASS, ABOVE_NORMAL_PRIORITY_CLASS,NORMAL_PRIORITY_CLASS, BELOW_NORMAL_PRIORITY_CLASS, IDLE_PRIORITY_CLASS</a:t>
            </a:r>
            <a:endParaRPr lang="en-US" altLang="en-US" b="1" dirty="0">
              <a:solidFill>
                <a:srgbClr val="3366FF"/>
              </a:solidFill>
            </a:endParaRPr>
          </a:p>
          <a:p>
            <a:pPr lvl="1"/>
            <a:r>
              <a:rPr lang="en-US" altLang="en-US" dirty="0"/>
              <a:t>All are variable except REALTIME</a:t>
            </a:r>
            <a:endParaRPr lang="en-US" altLang="en-US" dirty="0"/>
          </a:p>
          <a:p>
            <a:r>
              <a:rPr lang="en-US" altLang="en-US" dirty="0"/>
              <a:t>A thread within a given priority class has a relative priority</a:t>
            </a:r>
            <a:endParaRPr lang="en-US" altLang="en-US" dirty="0"/>
          </a:p>
          <a:p>
            <a:pPr lvl="1"/>
            <a:r>
              <a:rPr lang="en-US" altLang="en-US" dirty="0"/>
              <a:t>TIME_CRITICAL, HIGHEST, ABOVE_NORMAL, NORMAL, BELOW_NORMAL, LOWEST, IDLE</a:t>
            </a:r>
            <a:endParaRPr lang="en-US" altLang="en-US" dirty="0"/>
          </a:p>
          <a:p>
            <a:r>
              <a:rPr lang="en-US" altLang="en-US" dirty="0"/>
              <a:t>Priority class and relative priority combine to give numeric priority</a:t>
            </a:r>
            <a:endParaRPr lang="en-US" altLang="en-US" dirty="0"/>
          </a:p>
          <a:p>
            <a:r>
              <a:rPr lang="en-US" altLang="en-US" dirty="0"/>
              <a:t>Base priority is NORMAL within the class</a:t>
            </a:r>
            <a:endParaRPr lang="en-US" altLang="en-US" dirty="0"/>
          </a:p>
          <a:p>
            <a:r>
              <a:rPr lang="en-US" altLang="en-US" dirty="0"/>
              <a:t>If quantum expires, priority lowered, but never below base</a:t>
            </a:r>
            <a:endParaRPr lang="en-US" alt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p:cNvSpPr>
            <a:spLocks noGrp="1"/>
          </p:cNvSpPr>
          <p:nvPr>
            <p:ph type="title"/>
          </p:nvPr>
        </p:nvSpPr>
        <p:spPr>
          <a:xfrm>
            <a:off x="881694" y="101600"/>
            <a:ext cx="8229600" cy="618842"/>
          </a:xfrm>
        </p:spPr>
        <p:txBody>
          <a:bodyPr/>
          <a:lstStyle/>
          <a:p>
            <a:r>
              <a:rPr lang="en-US" altLang="en-US" dirty="0"/>
              <a:t>Windows Priority Classes (Cont.)</a:t>
            </a:r>
            <a:endParaRPr lang="en-US" altLang="en-US" dirty="0"/>
          </a:p>
        </p:txBody>
      </p:sp>
      <p:sp>
        <p:nvSpPr>
          <p:cNvPr id="120834" name="Content Placeholder 2"/>
          <p:cNvSpPr>
            <a:spLocks noGrp="1"/>
          </p:cNvSpPr>
          <p:nvPr>
            <p:ph idx="1"/>
          </p:nvPr>
        </p:nvSpPr>
        <p:spPr>
          <a:xfrm>
            <a:off x="890429" y="1114108"/>
            <a:ext cx="7818438" cy="4530725"/>
          </a:xfrm>
        </p:spPr>
        <p:txBody>
          <a:bodyPr/>
          <a:lstStyle/>
          <a:p>
            <a:r>
              <a:rPr lang="en-US" altLang="en-US" dirty="0"/>
              <a:t>If wait occurs, priority boosted depending on what was waited for</a:t>
            </a:r>
            <a:endParaRPr lang="en-US" altLang="en-US" dirty="0"/>
          </a:p>
          <a:p>
            <a:r>
              <a:rPr lang="en-US" altLang="en-US" dirty="0"/>
              <a:t>Foreground window given 3x priority boost</a:t>
            </a:r>
            <a:endParaRPr lang="en-US" altLang="en-US" dirty="0"/>
          </a:p>
          <a:p>
            <a:r>
              <a:rPr lang="en-US" altLang="en-US" dirty="0"/>
              <a:t>Windows 7 added </a:t>
            </a:r>
            <a:r>
              <a:rPr lang="en-US" altLang="en-US" b="1" dirty="0">
                <a:solidFill>
                  <a:srgbClr val="006699"/>
                </a:solidFill>
                <a:latin typeface="+mj-lt"/>
              </a:rPr>
              <a:t>user-mode</a:t>
            </a:r>
            <a:r>
              <a:rPr lang="en-US" altLang="en-US" b="1" dirty="0">
                <a:solidFill>
                  <a:srgbClr val="3366FF"/>
                </a:solidFill>
              </a:rPr>
              <a:t> </a:t>
            </a:r>
            <a:r>
              <a:rPr lang="en-US" altLang="en-US" b="1" dirty="0">
                <a:solidFill>
                  <a:srgbClr val="006699"/>
                </a:solidFill>
                <a:latin typeface="+mj-lt"/>
              </a:rPr>
              <a:t>scheduling</a:t>
            </a:r>
            <a:r>
              <a:rPr lang="en-US" altLang="en-US" b="1" dirty="0">
                <a:solidFill>
                  <a:srgbClr val="3366FF"/>
                </a:solidFill>
              </a:rPr>
              <a:t> </a:t>
            </a:r>
            <a:r>
              <a:rPr lang="en-US" altLang="en-US" dirty="0"/>
              <a:t>(</a:t>
            </a:r>
            <a:r>
              <a:rPr lang="en-US" altLang="en-US" b="1" dirty="0">
                <a:solidFill>
                  <a:srgbClr val="006699"/>
                </a:solidFill>
                <a:latin typeface="+mj-lt"/>
              </a:rPr>
              <a:t>UMS</a:t>
            </a:r>
            <a:r>
              <a:rPr lang="en-US" altLang="en-US" dirty="0"/>
              <a:t>) </a:t>
            </a:r>
            <a:endParaRPr lang="en-US" altLang="en-US" dirty="0"/>
          </a:p>
          <a:p>
            <a:pPr lvl="1"/>
            <a:r>
              <a:rPr lang="en-US" altLang="en-US" dirty="0"/>
              <a:t>Applications create and manage threads independent of kernel</a:t>
            </a:r>
            <a:endParaRPr lang="en-US" altLang="en-US" dirty="0"/>
          </a:p>
          <a:p>
            <a:pPr lvl="1"/>
            <a:r>
              <a:rPr lang="en-US" altLang="en-US" dirty="0"/>
              <a:t>For large number of threads, much more efficient</a:t>
            </a:r>
            <a:endParaRPr lang="en-US" altLang="en-US" dirty="0"/>
          </a:p>
          <a:p>
            <a:pPr lvl="1"/>
            <a:r>
              <a:rPr lang="en-US" altLang="en-US" dirty="0"/>
              <a:t>UMS schedulers come from programming language libraries like                                         C++ </a:t>
            </a:r>
            <a:r>
              <a:rPr lang="en-US" altLang="en-US" b="1" dirty="0">
                <a:solidFill>
                  <a:srgbClr val="006699"/>
                </a:solidFill>
                <a:latin typeface="+mj-lt"/>
              </a:rPr>
              <a:t>Concurrent Runtime </a:t>
            </a:r>
            <a:r>
              <a:rPr lang="en-US" altLang="en-US" dirty="0"/>
              <a:t>(</a:t>
            </a:r>
            <a:r>
              <a:rPr lang="en-US" altLang="en-US" dirty="0" err="1"/>
              <a:t>ConcRT</a:t>
            </a:r>
            <a:r>
              <a:rPr lang="en-US" altLang="en-US" dirty="0"/>
              <a:t>) framework</a:t>
            </a:r>
            <a:endParaRPr lang="en-US" alt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p:cNvSpPr>
            <a:spLocks noGrp="1" noChangeArrowheads="1"/>
          </p:cNvSpPr>
          <p:nvPr>
            <p:ph type="title"/>
          </p:nvPr>
        </p:nvSpPr>
        <p:spPr>
          <a:xfrm>
            <a:off x="885825" y="111108"/>
            <a:ext cx="7800975" cy="576262"/>
          </a:xfrm>
        </p:spPr>
        <p:txBody>
          <a:bodyPr/>
          <a:lstStyle/>
          <a:p>
            <a:pPr eaLnBrk="1" hangingPunct="1"/>
            <a:r>
              <a:rPr lang="en-US" altLang="en-US" dirty="0"/>
              <a:t>Windows Priorities</a:t>
            </a:r>
            <a:endParaRPr lang="en-US" altLang="en-US" dirty="0"/>
          </a:p>
        </p:txBody>
      </p:sp>
      <p:pic>
        <p:nvPicPr>
          <p:cNvPr id="121858"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554480" y="1211678"/>
            <a:ext cx="6315075" cy="255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p:cNvSpPr>
            <a:spLocks noGrp="1"/>
          </p:cNvSpPr>
          <p:nvPr>
            <p:ph type="title"/>
          </p:nvPr>
        </p:nvSpPr>
        <p:spPr>
          <a:xfrm>
            <a:off x="457200" y="130652"/>
            <a:ext cx="8229600" cy="576262"/>
          </a:xfrm>
        </p:spPr>
        <p:txBody>
          <a:bodyPr/>
          <a:lstStyle/>
          <a:p>
            <a:r>
              <a:rPr lang="en-US" altLang="en-US" dirty="0"/>
              <a:t>Solaris</a:t>
            </a:r>
            <a:endParaRPr lang="en-US" altLang="en-US" dirty="0"/>
          </a:p>
        </p:txBody>
      </p:sp>
      <p:sp>
        <p:nvSpPr>
          <p:cNvPr id="123906" name="Content Placeholder 2"/>
          <p:cNvSpPr>
            <a:spLocks noGrp="1"/>
          </p:cNvSpPr>
          <p:nvPr>
            <p:ph idx="1"/>
          </p:nvPr>
        </p:nvSpPr>
        <p:spPr>
          <a:xfrm>
            <a:off x="933450" y="1081088"/>
            <a:ext cx="7181850" cy="4530725"/>
          </a:xfrm>
        </p:spPr>
        <p:txBody>
          <a:bodyPr/>
          <a:lstStyle/>
          <a:p>
            <a:r>
              <a:rPr lang="en-US" altLang="en-US"/>
              <a:t>Priority-based scheduling</a:t>
            </a:r>
            <a:endParaRPr lang="en-US" altLang="en-US"/>
          </a:p>
          <a:p>
            <a:r>
              <a:rPr lang="en-US" altLang="en-US"/>
              <a:t>Six classes available</a:t>
            </a:r>
            <a:endParaRPr lang="en-US" altLang="en-US"/>
          </a:p>
          <a:p>
            <a:pPr lvl="1"/>
            <a:r>
              <a:rPr lang="en-US" altLang="en-US"/>
              <a:t>Time sharing (default) (TS)</a:t>
            </a:r>
            <a:endParaRPr lang="en-US" altLang="en-US"/>
          </a:p>
          <a:p>
            <a:pPr lvl="1"/>
            <a:r>
              <a:rPr lang="en-US" altLang="en-US"/>
              <a:t>Interactive (IA)</a:t>
            </a:r>
            <a:endParaRPr lang="en-US" altLang="en-US"/>
          </a:p>
          <a:p>
            <a:pPr lvl="1"/>
            <a:r>
              <a:rPr lang="en-US" altLang="en-US"/>
              <a:t>Real time (RT)</a:t>
            </a:r>
            <a:endParaRPr lang="en-US" altLang="en-US"/>
          </a:p>
          <a:p>
            <a:pPr lvl="1"/>
            <a:r>
              <a:rPr lang="en-US" altLang="en-US"/>
              <a:t>System (SYS)</a:t>
            </a:r>
            <a:endParaRPr lang="en-US" altLang="en-US"/>
          </a:p>
          <a:p>
            <a:pPr lvl="1"/>
            <a:r>
              <a:rPr lang="en-US" altLang="en-US"/>
              <a:t>Fair Share (FSS)</a:t>
            </a:r>
            <a:endParaRPr lang="en-US" altLang="en-US"/>
          </a:p>
          <a:p>
            <a:pPr lvl="1"/>
            <a:r>
              <a:rPr lang="en-US" altLang="en-US"/>
              <a:t>Fixed priority (FP)</a:t>
            </a:r>
            <a:endParaRPr lang="en-US" altLang="en-US"/>
          </a:p>
          <a:p>
            <a:r>
              <a:rPr lang="en-US" altLang="en-US"/>
              <a:t>Given thread can be in one class at a time</a:t>
            </a:r>
            <a:endParaRPr lang="en-US" altLang="en-US"/>
          </a:p>
          <a:p>
            <a:r>
              <a:rPr lang="en-US" altLang="en-US"/>
              <a:t>Each class has its own scheduling algorithm</a:t>
            </a:r>
            <a:endParaRPr lang="en-US" altLang="en-US"/>
          </a:p>
          <a:p>
            <a:r>
              <a:rPr lang="en-US" altLang="en-US"/>
              <a:t>Time sharing is multi-level feedback queue</a:t>
            </a:r>
            <a:endParaRPr lang="en-US" altLang="en-US"/>
          </a:p>
          <a:p>
            <a:pPr lvl="1"/>
            <a:r>
              <a:rPr lang="en-US" altLang="en-US"/>
              <a:t>Loadable table configurable by sysadmin</a:t>
            </a:r>
            <a:endParaRPr lang="en-US" altLang="en-US"/>
          </a:p>
          <a:p>
            <a:endParaRPr lang="en-US" altLang="en-US"/>
          </a:p>
          <a:p>
            <a:pPr lvl="1"/>
            <a:endParaRPr lang="en-US" alt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p:cNvSpPr>
            <a:spLocks noGrp="1" noChangeArrowheads="1"/>
          </p:cNvSpPr>
          <p:nvPr>
            <p:ph type="title"/>
          </p:nvPr>
        </p:nvSpPr>
        <p:spPr>
          <a:xfrm>
            <a:off x="827088" y="111760"/>
            <a:ext cx="7859712" cy="632372"/>
          </a:xfrm>
        </p:spPr>
        <p:txBody>
          <a:bodyPr/>
          <a:lstStyle/>
          <a:p>
            <a:pPr eaLnBrk="1" hangingPunct="1"/>
            <a:r>
              <a:rPr lang="en-US" altLang="en-US" dirty="0"/>
              <a:t>Solaris Dispatch Table </a:t>
            </a:r>
            <a:endParaRPr lang="en-US" altLang="en-US" dirty="0"/>
          </a:p>
        </p:txBody>
      </p:sp>
      <p:pic>
        <p:nvPicPr>
          <p:cNvPr id="124930"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527300" y="1425575"/>
            <a:ext cx="4613275"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p:cNvSpPr>
            <a:spLocks noGrp="1"/>
          </p:cNvSpPr>
          <p:nvPr>
            <p:ph type="title"/>
          </p:nvPr>
        </p:nvSpPr>
        <p:spPr>
          <a:xfrm>
            <a:off x="457200" y="168646"/>
            <a:ext cx="8229600" cy="576262"/>
          </a:xfrm>
        </p:spPr>
        <p:txBody>
          <a:bodyPr/>
          <a:lstStyle/>
          <a:p>
            <a:pPr eaLnBrk="1" hangingPunct="1"/>
            <a:r>
              <a:rPr lang="en-US" altLang="en-US" dirty="0"/>
              <a:t>Solaris Scheduling</a:t>
            </a:r>
            <a:endParaRPr lang="en-US" altLang="en-US" dirty="0"/>
          </a:p>
        </p:txBody>
      </p:sp>
      <p:pic>
        <p:nvPicPr>
          <p:cNvPr id="126978"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098799" y="1053463"/>
            <a:ext cx="3267075" cy="5067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Title 1"/>
          <p:cNvSpPr>
            <a:spLocks noGrp="1"/>
          </p:cNvSpPr>
          <p:nvPr>
            <p:ph type="title"/>
          </p:nvPr>
        </p:nvSpPr>
        <p:spPr>
          <a:xfrm>
            <a:off x="731520" y="143193"/>
            <a:ext cx="8229600" cy="576262"/>
          </a:xfrm>
        </p:spPr>
        <p:txBody>
          <a:bodyPr/>
          <a:lstStyle/>
          <a:p>
            <a:r>
              <a:rPr lang="en-US" altLang="en-US" dirty="0"/>
              <a:t>Solaris Scheduling (Cont.)</a:t>
            </a:r>
            <a:endParaRPr lang="en-US" altLang="en-US" dirty="0"/>
          </a:p>
        </p:txBody>
      </p:sp>
      <p:sp>
        <p:nvSpPr>
          <p:cNvPr id="129026" name="Content Placeholder 2"/>
          <p:cNvSpPr>
            <a:spLocks noGrp="1"/>
          </p:cNvSpPr>
          <p:nvPr>
            <p:ph idx="1"/>
          </p:nvPr>
        </p:nvSpPr>
        <p:spPr>
          <a:xfrm>
            <a:off x="787400" y="1103949"/>
            <a:ext cx="7015480" cy="4484052"/>
          </a:xfrm>
        </p:spPr>
        <p:txBody>
          <a:bodyPr/>
          <a:lstStyle/>
          <a:p>
            <a:r>
              <a:rPr lang="en-US" altLang="en-US" dirty="0"/>
              <a:t>Scheduler converts class-specific priorities into a per-thread global priority</a:t>
            </a:r>
            <a:endParaRPr lang="en-US" altLang="en-US" dirty="0"/>
          </a:p>
          <a:p>
            <a:pPr lvl="1"/>
            <a:r>
              <a:rPr lang="en-US" altLang="en-US" dirty="0"/>
              <a:t>Thread with highest priority runs next</a:t>
            </a:r>
            <a:endParaRPr lang="en-US" altLang="en-US" dirty="0"/>
          </a:p>
          <a:p>
            <a:pPr lvl="1"/>
            <a:r>
              <a:rPr lang="en-US" altLang="en-US" dirty="0"/>
              <a:t>Runs until (1) blocks, (2) uses time slice, (3) preempted by higher-priority thread</a:t>
            </a:r>
            <a:endParaRPr lang="en-US" altLang="en-US" dirty="0"/>
          </a:p>
          <a:p>
            <a:pPr lvl="1"/>
            <a:r>
              <a:rPr lang="en-US" altLang="en-US" dirty="0"/>
              <a:t>Multiple threads at same priority selected via RR</a:t>
            </a:r>
            <a:endParaRPr lang="en-US" altLang="en-US" dirty="0"/>
          </a:p>
          <a:p>
            <a:pPr lvl="1">
              <a:buFont typeface="Monotype Sorts" pitchFamily="-84" charset="2"/>
              <a:buNone/>
            </a:pPr>
            <a:endParaRPr lang="en-US" alt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p:cNvSpPr>
            <a:spLocks noGrp="1" noChangeArrowheads="1"/>
          </p:cNvSpPr>
          <p:nvPr>
            <p:ph type="title"/>
          </p:nvPr>
        </p:nvSpPr>
        <p:spPr>
          <a:xfrm>
            <a:off x="1069975" y="97526"/>
            <a:ext cx="7616825" cy="576262"/>
          </a:xfrm>
        </p:spPr>
        <p:txBody>
          <a:bodyPr/>
          <a:lstStyle/>
          <a:p>
            <a:pPr eaLnBrk="1" hangingPunct="1"/>
            <a:r>
              <a:rPr lang="en-US" altLang="en-US" dirty="0"/>
              <a:t>Algorithm Evaluation</a:t>
            </a:r>
            <a:endParaRPr lang="en-US" altLang="en-US" dirty="0"/>
          </a:p>
        </p:txBody>
      </p:sp>
      <p:sp>
        <p:nvSpPr>
          <p:cNvPr id="130050" name="Rectangle 3"/>
          <p:cNvSpPr>
            <a:spLocks noGrp="1" noChangeArrowheads="1"/>
          </p:cNvSpPr>
          <p:nvPr>
            <p:ph type="body" idx="1"/>
          </p:nvPr>
        </p:nvSpPr>
        <p:spPr>
          <a:xfrm>
            <a:off x="825271" y="965201"/>
            <a:ext cx="6774409" cy="4622799"/>
          </a:xfrm>
        </p:spPr>
        <p:txBody>
          <a:bodyPr/>
          <a:lstStyle/>
          <a:p>
            <a:r>
              <a:rPr lang="en-US" altLang="en-US" dirty="0"/>
              <a:t>How to select CPU-scheduling algorithm for an OS?</a:t>
            </a:r>
            <a:endParaRPr lang="en-US" altLang="en-US" dirty="0"/>
          </a:p>
          <a:p>
            <a:r>
              <a:rPr lang="en-US" altLang="en-US" dirty="0"/>
              <a:t>Determine criteria, then evaluate algorithms</a:t>
            </a:r>
            <a:endParaRPr lang="en-US" altLang="en-US" dirty="0"/>
          </a:p>
          <a:p>
            <a:r>
              <a:rPr lang="en-US" altLang="en-US" b="1" dirty="0">
                <a:solidFill>
                  <a:srgbClr val="006699"/>
                </a:solidFill>
                <a:latin typeface="+mj-lt"/>
              </a:rPr>
              <a:t>Deterministic modeling</a:t>
            </a:r>
            <a:endParaRPr lang="en-US" altLang="en-US" b="1" dirty="0">
              <a:solidFill>
                <a:srgbClr val="006699"/>
              </a:solidFill>
              <a:latin typeface="+mj-lt"/>
            </a:endParaRPr>
          </a:p>
          <a:p>
            <a:pPr lvl="1"/>
            <a:r>
              <a:rPr lang="en-US" altLang="en-US" dirty="0"/>
              <a:t>Type of </a:t>
            </a:r>
            <a:r>
              <a:rPr lang="en-US" altLang="en-US" b="1" dirty="0">
                <a:solidFill>
                  <a:srgbClr val="006699"/>
                </a:solidFill>
                <a:latin typeface="+mj-lt"/>
              </a:rPr>
              <a:t>analytic evaluation</a:t>
            </a:r>
            <a:endParaRPr lang="en-US" altLang="en-US" b="1" dirty="0">
              <a:solidFill>
                <a:srgbClr val="006699"/>
              </a:solidFill>
              <a:latin typeface="+mj-lt"/>
            </a:endParaRPr>
          </a:p>
          <a:p>
            <a:pPr lvl="1"/>
            <a:r>
              <a:rPr lang="en-US" altLang="en-US" dirty="0"/>
              <a:t>Takes a particular predetermined workload and defines the performance of each algorithm  for that workload</a:t>
            </a:r>
            <a:endParaRPr lang="en-US" altLang="en-US" dirty="0"/>
          </a:p>
          <a:p>
            <a:r>
              <a:rPr lang="en-US" altLang="en-US" dirty="0"/>
              <a:t>Consider 5 processes arriving at time 0:</a:t>
            </a:r>
            <a:endParaRPr lang="en-US" altLang="en-US" dirty="0"/>
          </a:p>
        </p:txBody>
      </p:sp>
      <p:pic>
        <p:nvPicPr>
          <p:cNvPr id="130051" name="Picture 1" descr="Screen Shot 2012-12-17 at 9.44.14 PM.pn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401888" y="3526473"/>
            <a:ext cx="1897062"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2"/>
          <p:cNvSpPr>
            <a:spLocks noGrp="1" noChangeArrowheads="1"/>
          </p:cNvSpPr>
          <p:nvPr>
            <p:ph type="title"/>
          </p:nvPr>
        </p:nvSpPr>
        <p:spPr>
          <a:xfrm>
            <a:off x="1069975" y="89747"/>
            <a:ext cx="7616825" cy="576262"/>
          </a:xfrm>
        </p:spPr>
        <p:txBody>
          <a:bodyPr/>
          <a:lstStyle/>
          <a:p>
            <a:pPr eaLnBrk="1" hangingPunct="1"/>
            <a:r>
              <a:rPr lang="en-US" altLang="en-US" dirty="0"/>
              <a:t>Deterministic Evaluation</a:t>
            </a:r>
            <a:endParaRPr lang="en-US" altLang="en-US" dirty="0"/>
          </a:p>
        </p:txBody>
      </p:sp>
      <p:sp>
        <p:nvSpPr>
          <p:cNvPr id="101378" name="Rectangle 3"/>
          <p:cNvSpPr>
            <a:spLocks noGrp="1" noChangeArrowheads="1"/>
          </p:cNvSpPr>
          <p:nvPr>
            <p:ph type="body" idx="1"/>
          </p:nvPr>
        </p:nvSpPr>
        <p:spPr>
          <a:xfrm>
            <a:off x="827089" y="1097280"/>
            <a:ext cx="7087552" cy="4683760"/>
          </a:xfrm>
        </p:spPr>
        <p:txBody>
          <a:bodyPr/>
          <a:lstStyle/>
          <a:p>
            <a:pPr marL="341630" indent="-341630"/>
            <a:r>
              <a:rPr lang="en-US" altLang="en-US" dirty="0"/>
              <a:t>For each algorithm, calculate minimum average waiting time</a:t>
            </a:r>
            <a:endParaRPr lang="en-US" altLang="en-US" dirty="0"/>
          </a:p>
          <a:p>
            <a:pPr marL="341630" indent="-341630"/>
            <a:r>
              <a:rPr lang="en-US" altLang="en-US" dirty="0"/>
              <a:t>Simple and fast, but requires exact numbers for input, applies only to those inputs</a:t>
            </a:r>
            <a:endParaRPr lang="en-US" altLang="en-US" dirty="0"/>
          </a:p>
          <a:p>
            <a:pPr marL="741680" lvl="1" indent="-284480"/>
            <a:r>
              <a:rPr lang="en-US" altLang="en-US" dirty="0"/>
              <a:t>FCS is 28ms:</a:t>
            </a:r>
            <a:endParaRPr lang="en-US" altLang="en-US" dirty="0"/>
          </a:p>
          <a:p>
            <a:pPr marL="341630" indent="-341630"/>
            <a:endParaRPr lang="en-US" altLang="en-US" dirty="0"/>
          </a:p>
          <a:p>
            <a:pPr marL="341630" indent="-341630">
              <a:buFont typeface="Monotype Sorts" pitchFamily="-84" charset="2"/>
              <a:buNone/>
            </a:pPr>
            <a:endParaRPr lang="en-US" altLang="en-US" dirty="0"/>
          </a:p>
          <a:p>
            <a:pPr marL="741680" lvl="1" indent="-284480"/>
            <a:r>
              <a:rPr lang="en-US" altLang="en-US" dirty="0"/>
              <a:t>Non-preemptive SFJ is 13ms:</a:t>
            </a:r>
            <a:endParaRPr lang="en-US" altLang="en-US" dirty="0"/>
          </a:p>
          <a:p>
            <a:pPr marL="341630" indent="-341630"/>
            <a:endParaRPr lang="en-US" altLang="en-US" dirty="0"/>
          </a:p>
          <a:p>
            <a:pPr marL="341630" indent="-341630">
              <a:buFont typeface="Monotype Sorts" pitchFamily="-84" charset="2"/>
              <a:buNone/>
            </a:pPr>
            <a:endParaRPr lang="en-US" altLang="en-US" dirty="0"/>
          </a:p>
          <a:p>
            <a:pPr marL="741680" lvl="1" indent="-284480"/>
            <a:r>
              <a:rPr lang="en-US" altLang="en-US" dirty="0"/>
              <a:t>RR is 23ms:</a:t>
            </a:r>
            <a:endParaRPr lang="en-US" altLang="en-US" dirty="0"/>
          </a:p>
          <a:p>
            <a:pPr marL="341630" indent="-341630">
              <a:buFont typeface="Monotype Sorts" pitchFamily="-84" charset="2"/>
              <a:buNone/>
            </a:pPr>
            <a:endParaRPr lang="en-US" altLang="en-US" dirty="0"/>
          </a:p>
        </p:txBody>
      </p:sp>
      <p:pic>
        <p:nvPicPr>
          <p:cNvPr id="132099" name="Picture 2" descr="Screen Shot 2012-12-17 at 9.47.12 PM.pn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935163" y="2517775"/>
            <a:ext cx="44450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0" name="Picture 3" descr="Screen Shot 2012-12-17 at 9.47.18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93888" y="3596641"/>
            <a:ext cx="4529137" cy="773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1" name="Picture 4" descr="Screen Shot 2012-12-17 at 9.47.24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98650" y="4770120"/>
            <a:ext cx="444500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Title 1"/>
          <p:cNvSpPr>
            <a:spLocks noGrp="1"/>
          </p:cNvSpPr>
          <p:nvPr>
            <p:ph type="title"/>
          </p:nvPr>
        </p:nvSpPr>
        <p:spPr>
          <a:xfrm>
            <a:off x="457200" y="144071"/>
            <a:ext cx="8229600" cy="576262"/>
          </a:xfrm>
        </p:spPr>
        <p:txBody>
          <a:bodyPr/>
          <a:lstStyle/>
          <a:p>
            <a:r>
              <a:rPr lang="en-US" altLang="en-US" dirty="0"/>
              <a:t>Queueing Models</a:t>
            </a:r>
            <a:endParaRPr lang="en-US" altLang="en-US" dirty="0"/>
          </a:p>
        </p:txBody>
      </p:sp>
      <p:sp>
        <p:nvSpPr>
          <p:cNvPr id="134146" name="Content Placeholder 2"/>
          <p:cNvSpPr>
            <a:spLocks noGrp="1"/>
          </p:cNvSpPr>
          <p:nvPr>
            <p:ph idx="1"/>
          </p:nvPr>
        </p:nvSpPr>
        <p:spPr>
          <a:xfrm>
            <a:off x="833402" y="1050609"/>
            <a:ext cx="7213318" cy="4517072"/>
          </a:xfrm>
        </p:spPr>
        <p:txBody>
          <a:bodyPr/>
          <a:lstStyle/>
          <a:p>
            <a:r>
              <a:rPr lang="en-US" altLang="en-US" dirty="0"/>
              <a:t>Describes the arrival of processes, and CPU and I/O bursts probabilistically</a:t>
            </a:r>
            <a:endParaRPr lang="en-US" altLang="en-US" dirty="0"/>
          </a:p>
          <a:p>
            <a:pPr lvl="1"/>
            <a:r>
              <a:rPr lang="en-US" altLang="en-US" dirty="0"/>
              <a:t>Commonly exponential, and described by mean</a:t>
            </a:r>
            <a:endParaRPr lang="en-US" altLang="en-US" dirty="0"/>
          </a:p>
          <a:p>
            <a:pPr lvl="1"/>
            <a:r>
              <a:rPr lang="en-US" altLang="en-US" dirty="0"/>
              <a:t>Computes average throughput, utilization, waiting time, etc.</a:t>
            </a:r>
            <a:endParaRPr lang="en-US" altLang="en-US" dirty="0"/>
          </a:p>
          <a:p>
            <a:r>
              <a:rPr lang="en-US" altLang="en-US" dirty="0"/>
              <a:t>Computer system described as network of servers, each with queue of waiting processes</a:t>
            </a:r>
            <a:endParaRPr lang="en-US" altLang="en-US" dirty="0"/>
          </a:p>
          <a:p>
            <a:pPr lvl="1"/>
            <a:r>
              <a:rPr lang="en-US" altLang="en-US" dirty="0"/>
              <a:t>Knowing arrival rates and service rates</a:t>
            </a:r>
            <a:endParaRPr lang="en-US" altLang="en-US" dirty="0"/>
          </a:p>
          <a:p>
            <a:pPr lvl="1"/>
            <a:r>
              <a:rPr lang="en-US" altLang="en-US" dirty="0"/>
              <a:t>Computes utilization, average queue length, average wait time, etc.</a:t>
            </a:r>
            <a:endParaRPr lang="en-US"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a:xfrm>
            <a:off x="457200" y="217329"/>
            <a:ext cx="8229600" cy="576263"/>
          </a:xfrm>
        </p:spPr>
        <p:txBody>
          <a:bodyPr/>
          <a:lstStyle/>
          <a:p>
            <a:pPr eaLnBrk="1" hangingPunct="1"/>
            <a:r>
              <a:rPr lang="en-US" altLang="en-US" dirty="0"/>
              <a:t>Dispatcher</a:t>
            </a:r>
            <a:endParaRPr lang="en-US" altLang="en-US" dirty="0"/>
          </a:p>
        </p:txBody>
      </p:sp>
      <p:sp>
        <p:nvSpPr>
          <p:cNvPr id="17410" name="Rectangle 3"/>
          <p:cNvSpPr>
            <a:spLocks noGrp="1" noChangeArrowheads="1"/>
          </p:cNvSpPr>
          <p:nvPr>
            <p:ph type="body" idx="1"/>
          </p:nvPr>
        </p:nvSpPr>
        <p:spPr>
          <a:xfrm>
            <a:off x="849083" y="1119235"/>
            <a:ext cx="4754548" cy="4515661"/>
          </a:xfrm>
        </p:spPr>
        <p:txBody>
          <a:bodyPr/>
          <a:lstStyle/>
          <a:p>
            <a:r>
              <a:rPr lang="en-US" altLang="en-US" dirty="0"/>
              <a:t>Dispatcher module gives control of the CPU to the process selected by the CPU scheduler; this involves:</a:t>
            </a:r>
            <a:endParaRPr lang="en-US" altLang="en-US" dirty="0"/>
          </a:p>
          <a:p>
            <a:pPr lvl="1"/>
            <a:r>
              <a:rPr lang="en-US" altLang="en-US" dirty="0"/>
              <a:t>Switching context</a:t>
            </a:r>
            <a:endParaRPr lang="en-US" altLang="en-US" dirty="0"/>
          </a:p>
          <a:p>
            <a:pPr lvl="1"/>
            <a:r>
              <a:rPr lang="en-US" altLang="en-US" dirty="0"/>
              <a:t>Switching to user mode</a:t>
            </a:r>
            <a:endParaRPr lang="en-US" altLang="en-US" dirty="0"/>
          </a:p>
          <a:p>
            <a:pPr lvl="1"/>
            <a:r>
              <a:rPr lang="en-US" altLang="en-US" dirty="0"/>
              <a:t>Jumping to the proper location in the user program to restart that program</a:t>
            </a:r>
            <a:endParaRPr lang="en-US" altLang="en-US" dirty="0"/>
          </a:p>
          <a:p>
            <a:r>
              <a:rPr lang="en-US" altLang="en-US" b="1" dirty="0">
                <a:solidFill>
                  <a:srgbClr val="006699"/>
                </a:solidFill>
                <a:latin typeface="+mj-lt"/>
              </a:rPr>
              <a:t>Dispatch latency </a:t>
            </a:r>
            <a:r>
              <a:rPr lang="en-US" altLang="en-US" dirty="0"/>
              <a:t>– time it takes for the dispatcher to stop one process and start another running</a:t>
            </a:r>
            <a:endParaRPr lang="en-US" altLang="en-US" dirty="0"/>
          </a:p>
        </p:txBody>
      </p:sp>
      <p:pic>
        <p:nvPicPr>
          <p:cNvPr id="17411"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556885" y="1109980"/>
            <a:ext cx="2894965" cy="3648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p:cNvSpPr>
            <a:spLocks noGrp="1"/>
          </p:cNvSpPr>
          <p:nvPr>
            <p:ph type="title"/>
          </p:nvPr>
        </p:nvSpPr>
        <p:spPr>
          <a:xfrm>
            <a:off x="457200" y="113591"/>
            <a:ext cx="8229600" cy="576262"/>
          </a:xfrm>
        </p:spPr>
        <p:txBody>
          <a:bodyPr/>
          <a:lstStyle/>
          <a:p>
            <a:r>
              <a:rPr lang="en-US" altLang="en-US" dirty="0"/>
              <a:t>Little</a:t>
            </a:r>
            <a:r>
              <a:rPr lang="ja-JP" altLang="en-US" dirty="0"/>
              <a:t>’</a:t>
            </a:r>
            <a:r>
              <a:rPr lang="en-US" altLang="ja-JP" dirty="0"/>
              <a:t>s Formula</a:t>
            </a:r>
            <a:endParaRPr lang="en-US" altLang="en-US" dirty="0"/>
          </a:p>
        </p:txBody>
      </p:sp>
      <p:sp>
        <p:nvSpPr>
          <p:cNvPr id="135170" name="Content Placeholder 2"/>
          <p:cNvSpPr>
            <a:spLocks noGrp="1"/>
          </p:cNvSpPr>
          <p:nvPr>
            <p:ph idx="1"/>
          </p:nvPr>
        </p:nvSpPr>
        <p:spPr>
          <a:xfrm>
            <a:off x="858026" y="1016001"/>
            <a:ext cx="7137894" cy="4551680"/>
          </a:xfrm>
        </p:spPr>
        <p:txBody>
          <a:bodyPr/>
          <a:lstStyle/>
          <a:p>
            <a:r>
              <a:rPr lang="en-US" altLang="en-US" i="1" dirty="0"/>
              <a:t>n</a:t>
            </a:r>
            <a:r>
              <a:rPr lang="en-US" altLang="en-US" dirty="0"/>
              <a:t> = average queue length</a:t>
            </a:r>
            <a:endParaRPr lang="en-US" altLang="en-US" dirty="0"/>
          </a:p>
          <a:p>
            <a:r>
              <a:rPr lang="en-US" altLang="en-US" i="1" dirty="0"/>
              <a:t>W</a:t>
            </a:r>
            <a:r>
              <a:rPr lang="en-US" altLang="en-US" dirty="0"/>
              <a:t> = average waiting time in queue</a:t>
            </a:r>
            <a:endParaRPr lang="en-US" altLang="en-US" dirty="0"/>
          </a:p>
          <a:p>
            <a:r>
              <a:rPr lang="en-US" altLang="en-US" i="1" dirty="0"/>
              <a:t>λ</a:t>
            </a:r>
            <a:r>
              <a:rPr lang="en-US" altLang="en-US" dirty="0"/>
              <a:t> = average arrival rate into queue</a:t>
            </a:r>
            <a:endParaRPr lang="en-US" altLang="en-US" dirty="0"/>
          </a:p>
          <a:p>
            <a:r>
              <a:rPr lang="en-US" altLang="en-US" dirty="0"/>
              <a:t>Little</a:t>
            </a:r>
            <a:r>
              <a:rPr lang="ja-JP" altLang="en-US" dirty="0"/>
              <a:t>’</a:t>
            </a:r>
            <a:r>
              <a:rPr lang="en-US" altLang="ja-JP" dirty="0"/>
              <a:t>s law – in steady state, processes leaving queue must equal processes arriving, thus:</a:t>
            </a:r>
            <a:br>
              <a:rPr lang="en-US" altLang="ja-JP" dirty="0"/>
            </a:br>
            <a:r>
              <a:rPr lang="en-US" altLang="ja-JP" dirty="0"/>
              <a:t>      </a:t>
            </a:r>
            <a:r>
              <a:rPr lang="en-US" altLang="ja-JP" i="1" dirty="0"/>
              <a:t>n </a:t>
            </a:r>
            <a:r>
              <a:rPr lang="en-US" altLang="ja-JP" dirty="0"/>
              <a:t>= </a:t>
            </a:r>
            <a:r>
              <a:rPr lang="en-US" altLang="ja-JP" i="1" dirty="0"/>
              <a:t>λ </a:t>
            </a:r>
            <a:r>
              <a:rPr lang="en-US" altLang="ja-JP" dirty="0"/>
              <a:t>x</a:t>
            </a:r>
            <a:r>
              <a:rPr lang="en-US" altLang="ja-JP" i="1" dirty="0"/>
              <a:t> W</a:t>
            </a:r>
            <a:endParaRPr lang="en-US" altLang="ja-JP" i="1" dirty="0"/>
          </a:p>
          <a:p>
            <a:pPr lvl="1"/>
            <a:r>
              <a:rPr lang="en-US" altLang="en-US" dirty="0"/>
              <a:t>Valid for any scheduling algorithm and arrival distribution</a:t>
            </a:r>
            <a:endParaRPr lang="en-US" altLang="en-US" dirty="0"/>
          </a:p>
          <a:p>
            <a:r>
              <a:rPr lang="en-US" altLang="en-US" dirty="0"/>
              <a:t>For example, if on average 7 processes arrive per second, and normally 14 processes in queue, then average wait time per process = 2 seconds</a:t>
            </a:r>
            <a:endParaRPr lang="en-US" alt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Title 1"/>
          <p:cNvSpPr>
            <a:spLocks noGrp="1"/>
          </p:cNvSpPr>
          <p:nvPr>
            <p:ph type="title"/>
          </p:nvPr>
        </p:nvSpPr>
        <p:spPr>
          <a:xfrm>
            <a:off x="457200" y="122922"/>
            <a:ext cx="8229600" cy="576262"/>
          </a:xfrm>
        </p:spPr>
        <p:txBody>
          <a:bodyPr/>
          <a:lstStyle/>
          <a:p>
            <a:r>
              <a:rPr lang="en-US" altLang="en-US" dirty="0"/>
              <a:t>Simulations</a:t>
            </a:r>
            <a:endParaRPr lang="en-US" altLang="en-US" dirty="0"/>
          </a:p>
        </p:txBody>
      </p:sp>
      <p:sp>
        <p:nvSpPr>
          <p:cNvPr id="136194" name="Content Placeholder 2"/>
          <p:cNvSpPr>
            <a:spLocks noGrp="1"/>
          </p:cNvSpPr>
          <p:nvPr>
            <p:ph idx="1"/>
          </p:nvPr>
        </p:nvSpPr>
        <p:spPr>
          <a:xfrm>
            <a:off x="834443" y="1060768"/>
            <a:ext cx="7727950" cy="4530725"/>
          </a:xfrm>
        </p:spPr>
        <p:txBody>
          <a:bodyPr/>
          <a:lstStyle/>
          <a:p>
            <a:r>
              <a:rPr lang="en-US" altLang="en-US" dirty="0"/>
              <a:t>Queueing models limited</a:t>
            </a:r>
            <a:endParaRPr lang="en-US" altLang="en-US" dirty="0"/>
          </a:p>
          <a:p>
            <a:r>
              <a:rPr lang="en-US" altLang="en-US" b="1" dirty="0">
                <a:solidFill>
                  <a:srgbClr val="006699"/>
                </a:solidFill>
                <a:latin typeface="+mj-lt"/>
              </a:rPr>
              <a:t>Simulations</a:t>
            </a:r>
            <a:r>
              <a:rPr lang="en-US" altLang="en-US" b="1" dirty="0"/>
              <a:t> </a:t>
            </a:r>
            <a:r>
              <a:rPr lang="en-US" altLang="en-US" dirty="0"/>
              <a:t>more accurate</a:t>
            </a:r>
            <a:endParaRPr lang="en-US" altLang="en-US" dirty="0"/>
          </a:p>
          <a:p>
            <a:pPr lvl="1"/>
            <a:r>
              <a:rPr lang="en-US" altLang="en-US" dirty="0"/>
              <a:t>Programmed model of computer system</a:t>
            </a:r>
            <a:endParaRPr lang="en-US" altLang="en-US" dirty="0"/>
          </a:p>
          <a:p>
            <a:pPr lvl="1"/>
            <a:r>
              <a:rPr lang="en-US" altLang="en-US" dirty="0"/>
              <a:t>Clock is a variable</a:t>
            </a:r>
            <a:endParaRPr lang="en-US" altLang="en-US" dirty="0"/>
          </a:p>
          <a:p>
            <a:pPr lvl="1"/>
            <a:r>
              <a:rPr lang="en-US" altLang="en-US" dirty="0"/>
              <a:t>Gather statistics  indicating algorithm performance</a:t>
            </a:r>
            <a:endParaRPr lang="en-US" altLang="en-US" dirty="0"/>
          </a:p>
          <a:p>
            <a:pPr lvl="1"/>
            <a:r>
              <a:rPr lang="en-US" altLang="en-US" dirty="0"/>
              <a:t>Data to drive simulation gathered via</a:t>
            </a:r>
            <a:endParaRPr lang="en-US" altLang="en-US" dirty="0"/>
          </a:p>
          <a:p>
            <a:pPr lvl="2"/>
            <a:r>
              <a:rPr lang="en-US" altLang="en-US" dirty="0"/>
              <a:t>Random number generator according to probabilities</a:t>
            </a:r>
            <a:endParaRPr lang="en-US" altLang="en-US" dirty="0"/>
          </a:p>
          <a:p>
            <a:pPr lvl="2"/>
            <a:r>
              <a:rPr lang="en-US" altLang="en-US" dirty="0"/>
              <a:t>Distributions defined mathematically or empirically</a:t>
            </a:r>
            <a:endParaRPr lang="en-US" altLang="en-US" dirty="0"/>
          </a:p>
          <a:p>
            <a:pPr lvl="2"/>
            <a:r>
              <a:rPr lang="en-US" altLang="en-US" dirty="0"/>
              <a:t>Trace tapes record sequences of real events in real systems</a:t>
            </a:r>
            <a:endParaRPr lang="en-US" altLang="en-US" dirty="0"/>
          </a:p>
          <a:p>
            <a:pPr lvl="2"/>
            <a:endParaRPr lang="en-US" altLang="en-US" dirty="0"/>
          </a:p>
          <a:p>
            <a:pPr lvl="1"/>
            <a:endParaRPr lang="en-US" alt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2"/>
          <p:cNvSpPr>
            <a:spLocks noGrp="1" noChangeArrowheads="1"/>
          </p:cNvSpPr>
          <p:nvPr>
            <p:ph type="title"/>
          </p:nvPr>
        </p:nvSpPr>
        <p:spPr>
          <a:xfrm>
            <a:off x="1287537" y="100754"/>
            <a:ext cx="7850187" cy="576262"/>
          </a:xfrm>
        </p:spPr>
        <p:txBody>
          <a:bodyPr/>
          <a:lstStyle/>
          <a:p>
            <a:pPr eaLnBrk="1" hangingPunct="1"/>
            <a:r>
              <a:rPr lang="en-US" altLang="en-US" sz="2800" dirty="0"/>
              <a:t>Evaluation of CPU Schedulers by Simulation</a:t>
            </a:r>
            <a:endParaRPr lang="en-US" altLang="en-US" sz="2800" dirty="0"/>
          </a:p>
        </p:txBody>
      </p:sp>
      <p:pic>
        <p:nvPicPr>
          <p:cNvPr id="137218"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593215" y="1150938"/>
            <a:ext cx="5953125" cy="370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p:cNvSpPr>
            <a:spLocks noGrp="1"/>
          </p:cNvSpPr>
          <p:nvPr>
            <p:ph type="title" idx="4294967295"/>
          </p:nvPr>
        </p:nvSpPr>
        <p:spPr>
          <a:xfrm>
            <a:off x="1404938" y="124637"/>
            <a:ext cx="6824662" cy="576262"/>
          </a:xfrm>
        </p:spPr>
        <p:txBody>
          <a:bodyPr/>
          <a:lstStyle/>
          <a:p>
            <a:r>
              <a:rPr lang="en-US" altLang="en-US" dirty="0"/>
              <a:t>Implementation</a:t>
            </a:r>
            <a:endParaRPr lang="en-US" altLang="en-US" dirty="0"/>
          </a:p>
        </p:txBody>
      </p:sp>
      <p:sp>
        <p:nvSpPr>
          <p:cNvPr id="139266" name="Content Placeholder 2"/>
          <p:cNvSpPr txBox="1"/>
          <p:nvPr/>
        </p:nvSpPr>
        <p:spPr bwMode="auto">
          <a:xfrm>
            <a:off x="850900" y="1055688"/>
            <a:ext cx="75311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7" tIns="45709" rIns="91417" bIns="45709"/>
          <a:lstStyle>
            <a:lvl1pPr marL="488950" indent="-488950" defTabSz="1304925">
              <a:defRPr>
                <a:solidFill>
                  <a:schemeClr val="tx1"/>
                </a:solidFill>
                <a:latin typeface="Verdana" panose="020B0604030504040204" pitchFamily="34" charset="0"/>
                <a:ea typeface="MS PGothic" panose="020B0600070205080204" pitchFamily="34" charset="-128"/>
              </a:defRPr>
            </a:lvl1pPr>
            <a:lvl2pPr marL="1141730" indent="-488950" defTabSz="1304925">
              <a:defRPr>
                <a:solidFill>
                  <a:schemeClr val="tx1"/>
                </a:solidFill>
                <a:latin typeface="Verdana" panose="020B0604030504040204" pitchFamily="34" charset="0"/>
                <a:ea typeface="MS PGothic" panose="020B0600070205080204" pitchFamily="34" charset="-128"/>
              </a:defRPr>
            </a:lvl2pPr>
            <a:lvl3pPr marL="1551305" indent="-325755" defTabSz="1304925">
              <a:defRPr>
                <a:solidFill>
                  <a:schemeClr val="tx1"/>
                </a:solidFill>
                <a:latin typeface="Verdana" panose="020B0604030504040204" pitchFamily="34" charset="0"/>
                <a:ea typeface="MS PGothic" panose="020B0600070205080204" pitchFamily="34" charset="-128"/>
              </a:defRPr>
            </a:lvl3pPr>
            <a:lvl4pPr marL="1600200" indent="-228600" defTabSz="1304925">
              <a:defRPr>
                <a:solidFill>
                  <a:schemeClr val="tx1"/>
                </a:solidFill>
                <a:latin typeface="Verdana" panose="020B0604030504040204" pitchFamily="34" charset="0"/>
                <a:ea typeface="MS PGothic" panose="020B0600070205080204" pitchFamily="34" charset="-128"/>
              </a:defRPr>
            </a:lvl4pPr>
            <a:lvl5pPr marL="2057400" indent="-228600" defTabSz="1304925">
              <a:defRPr>
                <a:solidFill>
                  <a:schemeClr val="tx1"/>
                </a:solidFill>
                <a:latin typeface="Verdana" panose="020B0604030504040204" pitchFamily="34" charset="0"/>
                <a:ea typeface="MS PGothic" panose="020B0600070205080204" pitchFamily="34" charset="-128"/>
              </a:defRPr>
            </a:lvl5pPr>
            <a:lvl6pPr marL="25146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35000"/>
              </a:spcBef>
              <a:buClr>
                <a:srgbClr val="993300"/>
              </a:buClr>
              <a:buSzPct val="110000"/>
              <a:buFont typeface="Wingdings" panose="05000000000000000000" pitchFamily="2" charset="2"/>
              <a:buChar char="§"/>
            </a:pPr>
            <a:r>
              <a:rPr kumimoji="1" lang="en-US" altLang="en-US" dirty="0">
                <a:latin typeface="Helvetica" charset="0"/>
              </a:rPr>
              <a:t>Even simulations have limited accuracy</a:t>
            </a:r>
            <a:endParaRPr kumimoji="1" lang="en-US" altLang="en-US" dirty="0">
              <a:latin typeface="Helvetica" charset="0"/>
            </a:endParaRPr>
          </a:p>
          <a:p>
            <a:pPr>
              <a:spcBef>
                <a:spcPct val="35000"/>
              </a:spcBef>
              <a:buClr>
                <a:srgbClr val="993300"/>
              </a:buClr>
              <a:buSzPct val="110000"/>
              <a:buFont typeface="Wingdings" panose="05000000000000000000" pitchFamily="2" charset="2"/>
              <a:buChar char="§"/>
            </a:pPr>
            <a:r>
              <a:rPr kumimoji="1" lang="en-US" altLang="en-US" dirty="0">
                <a:latin typeface="Helvetica" charset="0"/>
              </a:rPr>
              <a:t>Just implement new scheduler and test in real systems</a:t>
            </a:r>
            <a:endParaRPr kumimoji="1" lang="en-US" altLang="en-US" dirty="0">
              <a:latin typeface="Helvetica" charset="0"/>
            </a:endParaRPr>
          </a:p>
          <a:p>
            <a:pPr lvl="1">
              <a:spcBef>
                <a:spcPct val="35000"/>
              </a:spcBef>
              <a:buClr>
                <a:srgbClr val="993300"/>
              </a:buClr>
              <a:buSzPct val="110000"/>
              <a:buFont typeface="Arial" panose="020B0604020202020204" pitchFamily="34" charset="0"/>
              <a:buChar char="•"/>
            </a:pPr>
            <a:r>
              <a:rPr kumimoji="1" lang="en-US" altLang="en-US" dirty="0">
                <a:latin typeface="Helvetica" charset="0"/>
              </a:rPr>
              <a:t>High cost, high risk</a:t>
            </a:r>
            <a:endParaRPr kumimoji="1" lang="en-US" altLang="en-US" dirty="0">
              <a:latin typeface="Helvetica" charset="0"/>
            </a:endParaRPr>
          </a:p>
          <a:p>
            <a:pPr lvl="1">
              <a:spcBef>
                <a:spcPct val="35000"/>
              </a:spcBef>
              <a:buClr>
                <a:srgbClr val="993300"/>
              </a:buClr>
              <a:buSzPct val="110000"/>
              <a:buFont typeface="Arial" panose="020B0604020202020204" pitchFamily="34" charset="0"/>
              <a:buChar char="•"/>
            </a:pPr>
            <a:r>
              <a:rPr kumimoji="1" lang="en-US" altLang="en-US" dirty="0">
                <a:latin typeface="Helvetica" charset="0"/>
              </a:rPr>
              <a:t>Environments vary</a:t>
            </a:r>
            <a:endParaRPr kumimoji="1" lang="en-US" altLang="en-US" dirty="0">
              <a:latin typeface="Helvetica" charset="0"/>
            </a:endParaRPr>
          </a:p>
          <a:p>
            <a:pPr>
              <a:spcBef>
                <a:spcPct val="35000"/>
              </a:spcBef>
              <a:buClr>
                <a:srgbClr val="993300"/>
              </a:buClr>
              <a:buSzPct val="110000"/>
              <a:buFont typeface="Wingdings" panose="05000000000000000000" pitchFamily="2" charset="2"/>
              <a:buChar char="§"/>
            </a:pPr>
            <a:r>
              <a:rPr kumimoji="1" lang="en-US" altLang="en-US" dirty="0">
                <a:latin typeface="Helvetica" charset="0"/>
              </a:rPr>
              <a:t>Most flexible schedulers can be modified per-site or per-system</a:t>
            </a:r>
            <a:endParaRPr kumimoji="1" lang="en-US" altLang="en-US" dirty="0">
              <a:latin typeface="Helvetica" charset="0"/>
            </a:endParaRPr>
          </a:p>
          <a:p>
            <a:pPr>
              <a:spcBef>
                <a:spcPct val="35000"/>
              </a:spcBef>
              <a:buClr>
                <a:srgbClr val="993300"/>
              </a:buClr>
              <a:buSzPct val="110000"/>
              <a:buFont typeface="Wingdings" panose="05000000000000000000" pitchFamily="2" charset="2"/>
              <a:buChar char="§"/>
            </a:pPr>
            <a:r>
              <a:rPr kumimoji="1" lang="en-US" altLang="en-US" dirty="0">
                <a:latin typeface="Helvetica" charset="0"/>
              </a:rPr>
              <a:t>Or APIs to modify priorities</a:t>
            </a:r>
            <a:endParaRPr kumimoji="1" lang="en-US" altLang="en-US" dirty="0">
              <a:latin typeface="Helvetica" charset="0"/>
            </a:endParaRPr>
          </a:p>
          <a:p>
            <a:pPr>
              <a:spcBef>
                <a:spcPct val="35000"/>
              </a:spcBef>
              <a:buClr>
                <a:srgbClr val="993300"/>
              </a:buClr>
              <a:buSzPct val="110000"/>
              <a:buFont typeface="Wingdings" panose="05000000000000000000" pitchFamily="2" charset="2"/>
              <a:buChar char="§"/>
            </a:pPr>
            <a:r>
              <a:rPr kumimoji="1" lang="en-US" altLang="en-US" dirty="0">
                <a:latin typeface="Helvetica" charset="0"/>
              </a:rPr>
              <a:t>But again environments vary</a:t>
            </a:r>
            <a:endParaRPr kumimoji="1" lang="en-US" altLang="en-US" dirty="0">
              <a:latin typeface="Helvetica" charset="0"/>
            </a:endParaRPr>
          </a:p>
          <a:p>
            <a:pPr>
              <a:spcBef>
                <a:spcPct val="35000"/>
              </a:spcBef>
              <a:buClr>
                <a:srgbClr val="993300"/>
              </a:buClr>
              <a:buSzPct val="90000"/>
              <a:buFont typeface="Monotype Sorts" pitchFamily="-84" charset="2"/>
              <a:buChar char="n"/>
            </a:pPr>
            <a:endParaRPr kumimoji="1" lang="en-US" altLang="en-US" dirty="0">
              <a:latin typeface="Helvetica" charset="0"/>
            </a:endParaRPr>
          </a:p>
          <a:p>
            <a:pPr lvl="2">
              <a:spcBef>
                <a:spcPct val="35000"/>
              </a:spcBef>
              <a:buClr>
                <a:srgbClr val="009900"/>
              </a:buClr>
              <a:buSzPct val="75000"/>
              <a:buFont typeface="Webdings" panose="05030102010509060703" pitchFamily="18" charset="2"/>
              <a:buChar char="4"/>
            </a:pPr>
            <a:endParaRPr kumimoji="1" lang="en-US" altLang="en-US" dirty="0">
              <a:latin typeface="Helvetica" charset="0"/>
            </a:endParaRPr>
          </a:p>
          <a:p>
            <a:pPr lvl="1">
              <a:spcBef>
                <a:spcPct val="35000"/>
              </a:spcBef>
              <a:buClr>
                <a:srgbClr val="CC6600"/>
              </a:buClr>
              <a:buSzPct val="80000"/>
              <a:buFont typeface="Monotype Sorts" pitchFamily="-84" charset="2"/>
              <a:buChar char="l"/>
            </a:pPr>
            <a:endParaRPr kumimoji="1" lang="en-US" altLang="en-US" dirty="0">
              <a:latin typeface="Helvetica"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p:cNvSpPr>
            <a:spLocks noGrp="1" noChangeArrowheads="1"/>
          </p:cNvSpPr>
          <p:nvPr>
            <p:ph type="ctrTitle"/>
          </p:nvPr>
        </p:nvSpPr>
        <p:spPr/>
        <p:txBody>
          <a:bodyPr/>
          <a:lstStyle/>
          <a:p>
            <a:pPr eaLnBrk="1" hangingPunct="1"/>
            <a:r>
              <a:rPr lang="en-US" altLang="en-US" dirty="0"/>
              <a:t>End of Chapter 5</a:t>
            </a:r>
            <a:endParaRPr lang="en-US" altLang="en-US" dirty="0"/>
          </a:p>
        </p:txBody>
      </p:sp>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a:ln>
              <a:noFill/>
            </a:ln>
            <a:solidFill>
              <a:schemeClr val="tx1"/>
            </a:solidFill>
            <a:effectLst/>
            <a:latin typeface="Verdan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a:ln>
              <a:noFill/>
            </a:ln>
            <a:solidFill>
              <a:schemeClr val="tx1"/>
            </a:solidFill>
            <a:effectLst/>
            <a:latin typeface="Verdana" panose="020B0604030504040204" pitchFamily="34"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OS8</Template>
  <TotalTime>0</TotalTime>
  <Words>29829</Words>
  <Application>WPS Presentation</Application>
  <PresentationFormat>On-screen Show (4:3)</PresentationFormat>
  <Paragraphs>1085</Paragraphs>
  <Slides>94</Slides>
  <Notes>61</Notes>
  <HiddenSlides>0</HiddenSlides>
  <MMClips>0</MMClips>
  <ScaleCrop>false</ScaleCrop>
  <HeadingPairs>
    <vt:vector size="8" baseType="variant">
      <vt:variant>
        <vt:lpstr>已用的字体</vt:lpstr>
      </vt:variant>
      <vt:variant>
        <vt:i4>21</vt:i4>
      </vt:variant>
      <vt:variant>
        <vt:lpstr>主题</vt:lpstr>
      </vt:variant>
      <vt:variant>
        <vt:i4>1</vt:i4>
      </vt:variant>
      <vt:variant>
        <vt:lpstr>嵌入 OLE 服务器</vt:lpstr>
      </vt:variant>
      <vt:variant>
        <vt:i4>1</vt:i4>
      </vt:variant>
      <vt:variant>
        <vt:lpstr>幻灯片标题</vt:lpstr>
      </vt:variant>
      <vt:variant>
        <vt:i4>94</vt:i4>
      </vt:variant>
    </vt:vector>
  </HeadingPairs>
  <TitlesOfParts>
    <vt:vector size="117" baseType="lpstr">
      <vt:lpstr>Arial</vt:lpstr>
      <vt:lpstr>SimSun</vt:lpstr>
      <vt:lpstr>Wingdings</vt:lpstr>
      <vt:lpstr>Verdana</vt:lpstr>
      <vt:lpstr>MS PGothic</vt:lpstr>
      <vt:lpstr>宋体-简</vt:lpstr>
      <vt:lpstr>Times New Roman</vt:lpstr>
      <vt:lpstr>Helvetica</vt:lpstr>
      <vt:lpstr>Webdings</vt:lpstr>
      <vt:lpstr>MS PGothic</vt:lpstr>
      <vt:lpstr>Monotype Sorts</vt:lpstr>
      <vt:lpstr>Thonburi</vt:lpstr>
      <vt:lpstr>MS PGothic</vt:lpstr>
      <vt:lpstr>苹方-简</vt:lpstr>
      <vt:lpstr>Lucida Grande</vt:lpstr>
      <vt:lpstr>Symbol</vt:lpstr>
      <vt:lpstr>Kingsoft Sign</vt:lpstr>
      <vt:lpstr>Courier New</vt:lpstr>
      <vt:lpstr>Microsoft YaHei</vt:lpstr>
      <vt:lpstr>汉仪旗黑</vt:lpstr>
      <vt:lpstr>Arial Unicode MS</vt:lpstr>
      <vt:lpstr>os-8</vt:lpstr>
      <vt:lpstr>Equation.3</vt:lpstr>
      <vt:lpstr>Chapter 5:  CPU Scheduling</vt:lpstr>
      <vt:lpstr>Outline</vt:lpstr>
      <vt:lpstr>Objectives</vt:lpstr>
      <vt:lpstr>Basic Concepts</vt:lpstr>
      <vt:lpstr>Histogram of CPU-burst Times</vt:lpstr>
      <vt:lpstr>CPU Scheduler</vt:lpstr>
      <vt:lpstr>Preemptive and Nonpreemptive Scheduling</vt:lpstr>
      <vt:lpstr>Preemptive Scheduling and Race Conditions</vt:lpstr>
      <vt:lpstr>Dispatcher</vt:lpstr>
      <vt:lpstr>Scheduling Criteria</vt:lpstr>
      <vt:lpstr>Scheduling Algorithm Optimization Criteria</vt:lpstr>
      <vt:lpstr>CPU scheduling Algorithms</vt:lpstr>
      <vt:lpstr>Modes in CPU Scheduling Algorithms</vt:lpstr>
      <vt:lpstr>First- Come, First-Served (FCFS) Scheduling</vt:lpstr>
      <vt:lpstr>Turnaround time:</vt:lpstr>
      <vt:lpstr>Waiting time (WT)</vt:lpstr>
      <vt:lpstr>PowerPoint 演示文稿</vt:lpstr>
      <vt:lpstr>FCFS Scheduling (Cont.)</vt:lpstr>
      <vt:lpstr>PowerPoint 演示文稿</vt:lpstr>
      <vt:lpstr>PowerPoint 演示文稿</vt:lpstr>
      <vt:lpstr>Shortest-Job-First (SJF) Scheduling</vt:lpstr>
      <vt:lpstr>Shortest-Job-First (SJF) Scheduling</vt:lpstr>
      <vt:lpstr>Example of SJF</vt:lpstr>
      <vt:lpstr>PowerPoint 演示文稿</vt:lpstr>
      <vt:lpstr>Determining Length of Next CPU Burst</vt:lpstr>
      <vt:lpstr>Example of Shortest-remaining-time-first</vt:lpstr>
      <vt:lpstr>Round-Robin Scheduling Algorithm</vt:lpstr>
      <vt:lpstr>Round Robin (RR)</vt:lpstr>
      <vt:lpstr>Example of RR with Time Quantum = 4</vt:lpstr>
      <vt:lpstr>PowerPoint 演示文稿</vt:lpstr>
      <vt:lpstr>PowerPoint 演示文稿</vt:lpstr>
      <vt:lpstr>Steps for Gantt Chart</vt:lpstr>
      <vt:lpstr>PowerPoint 演示文稿</vt:lpstr>
      <vt:lpstr>PowerPoint 演示文稿</vt:lpstr>
      <vt:lpstr>PowerPoint 演示文稿</vt:lpstr>
      <vt:lpstr>Time Quantum and Context Switch Time</vt:lpstr>
      <vt:lpstr>Turnaround Time Varies With The Time Quantum</vt:lpstr>
      <vt:lpstr>Priority Scheduling</vt:lpstr>
      <vt:lpstr>Example of Priority Scheduling</vt:lpstr>
      <vt:lpstr>Priority Scheduling w/ Round-Robin</vt:lpstr>
      <vt:lpstr>PowerPoint 演示文稿</vt:lpstr>
      <vt:lpstr>PowerPoint 演示文稿</vt:lpstr>
      <vt:lpstr>Multilevel Queue</vt:lpstr>
      <vt:lpstr>Multilevel Queue</vt:lpstr>
      <vt:lpstr>Multilevel Feedback Queue</vt:lpstr>
      <vt:lpstr>Example of Multilevel Feedback Queue</vt:lpstr>
      <vt:lpstr>Thread Scheduling</vt:lpstr>
      <vt:lpstr>Pthread Scheduling</vt:lpstr>
      <vt:lpstr>Pthread Scheduling API</vt:lpstr>
      <vt:lpstr>Pthread Scheduling API</vt:lpstr>
      <vt:lpstr>Multiple-Processor Scheduling</vt:lpstr>
      <vt:lpstr>Multiple-Processor Scheduling</vt:lpstr>
      <vt:lpstr>Multicore Processors</vt:lpstr>
      <vt:lpstr>Multithreaded Multicore System</vt:lpstr>
      <vt:lpstr>Multithreaded Multicore System</vt:lpstr>
      <vt:lpstr>Multithreaded Multicore System</vt:lpstr>
      <vt:lpstr>Multiple-Processor Scheduling – Load Balancing</vt:lpstr>
      <vt:lpstr>Multiple-Processor Scheduling – Processor Affinity</vt:lpstr>
      <vt:lpstr>NUMA and CPU Scheduling</vt:lpstr>
      <vt:lpstr>Real-Time CPU Scheduling</vt:lpstr>
      <vt:lpstr>Real-Time CPU Scheduling</vt:lpstr>
      <vt:lpstr> Interrupt Latency</vt:lpstr>
      <vt:lpstr> Dispatch Latency</vt:lpstr>
      <vt:lpstr>Priority-based Scheduling</vt:lpstr>
      <vt:lpstr>Rate Monotonic Scheduling</vt:lpstr>
      <vt:lpstr>Missed Deadlines with Rate Monotonic Scheduling</vt:lpstr>
      <vt:lpstr>Earliest Deadline First Scheduling (EDF)</vt:lpstr>
      <vt:lpstr>Proportional Share Scheduling</vt:lpstr>
      <vt:lpstr>POSIX Real-Time Scheduling</vt:lpstr>
      <vt:lpstr>POSIX Real-Time Scheduling API</vt:lpstr>
      <vt:lpstr>POSIX Real-Time Scheduling API (Cont.)</vt:lpstr>
      <vt:lpstr>Operating System Examples</vt:lpstr>
      <vt:lpstr>Linux Scheduling Through Version 2.5</vt:lpstr>
      <vt:lpstr>Linux Scheduling in Version 2.6.23 +</vt:lpstr>
      <vt:lpstr>Linux Scheduling in Version 2.6.23 + (Cont.)</vt:lpstr>
      <vt:lpstr>CFS Performance</vt:lpstr>
      <vt:lpstr>Linux Scheduling (Cont.)</vt:lpstr>
      <vt:lpstr>Linux Scheduling (Cont.)</vt:lpstr>
      <vt:lpstr>Windows Scheduling</vt:lpstr>
      <vt:lpstr>Windows Priority Classes</vt:lpstr>
      <vt:lpstr>Windows Priority Classes (Cont.)</vt:lpstr>
      <vt:lpstr>Windows Priorities</vt:lpstr>
      <vt:lpstr>Solaris</vt:lpstr>
      <vt:lpstr>Solaris Dispatch Table </vt:lpstr>
      <vt:lpstr>Solaris Scheduling</vt:lpstr>
      <vt:lpstr>Solaris Scheduling (Cont.)</vt:lpstr>
      <vt:lpstr>Algorithm Evaluation</vt:lpstr>
      <vt:lpstr>Deterministic Evaluation</vt:lpstr>
      <vt:lpstr>Queueing Models</vt:lpstr>
      <vt:lpstr>Little’s Formula</vt:lpstr>
      <vt:lpstr>Simulations</vt:lpstr>
      <vt:lpstr>Evaluation of CPU Schedulers by Simulation</vt:lpstr>
      <vt:lpstr>Implementation</vt:lpstr>
      <vt:lpstr>End of Chapter 5</vt:lpstr>
    </vt:vector>
  </TitlesOfParts>
  <Company>Lucent Technologies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chethanarkini</cp:lastModifiedBy>
  <cp:revision>270</cp:revision>
  <cp:lastPrinted>2023-08-25T01:15:08Z</cp:lastPrinted>
  <dcterms:created xsi:type="dcterms:W3CDTF">2023-08-25T01:15:08Z</dcterms:created>
  <dcterms:modified xsi:type="dcterms:W3CDTF">2023-08-25T01:15:08Z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1033-4.9.0.7859</vt:lpwstr>
  </property>
</Properties>
</file>